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88" r:id="rId5"/>
    <p:sldMasterId id="2147483649" r:id="rId6"/>
    <p:sldMasterId id="2147483685" r:id="rId7"/>
  </p:sldMasterIdLst>
  <p:notesMasterIdLst>
    <p:notesMasterId r:id="rId65"/>
  </p:notesMasterIdLst>
  <p:sldIdLst>
    <p:sldId id="276" r:id="rId8"/>
    <p:sldId id="388" r:id="rId9"/>
    <p:sldId id="389" r:id="rId10"/>
    <p:sldId id="397" r:id="rId11"/>
    <p:sldId id="288" r:id="rId12"/>
    <p:sldId id="398" r:id="rId13"/>
    <p:sldId id="399" r:id="rId14"/>
    <p:sldId id="400" r:id="rId15"/>
    <p:sldId id="401" r:id="rId16"/>
    <p:sldId id="402" r:id="rId17"/>
    <p:sldId id="403" r:id="rId18"/>
    <p:sldId id="405" r:id="rId19"/>
    <p:sldId id="407" r:id="rId20"/>
    <p:sldId id="391" r:id="rId21"/>
    <p:sldId id="408" r:id="rId22"/>
    <p:sldId id="290" r:id="rId23"/>
    <p:sldId id="291" r:id="rId24"/>
    <p:sldId id="292" r:id="rId25"/>
    <p:sldId id="293" r:id="rId26"/>
    <p:sldId id="294" r:id="rId27"/>
    <p:sldId id="295" r:id="rId28"/>
    <p:sldId id="326" r:id="rId29"/>
    <p:sldId id="396" r:id="rId30"/>
    <p:sldId id="296" r:id="rId31"/>
    <p:sldId id="297" r:id="rId32"/>
    <p:sldId id="298" r:id="rId33"/>
    <p:sldId id="299" r:id="rId34"/>
    <p:sldId id="300" r:id="rId35"/>
    <p:sldId id="301" r:id="rId36"/>
    <p:sldId id="302" r:id="rId37"/>
    <p:sldId id="303" r:id="rId38"/>
    <p:sldId id="304" r:id="rId39"/>
    <p:sldId id="305" r:id="rId40"/>
    <p:sldId id="306" r:id="rId41"/>
    <p:sldId id="370" r:id="rId42"/>
    <p:sldId id="371" r:id="rId43"/>
    <p:sldId id="409" r:id="rId44"/>
    <p:sldId id="310" r:id="rId45"/>
    <p:sldId id="308" r:id="rId46"/>
    <p:sldId id="309" r:id="rId47"/>
    <p:sldId id="311" r:id="rId48"/>
    <p:sldId id="312" r:id="rId49"/>
    <p:sldId id="313" r:id="rId50"/>
    <p:sldId id="328" r:id="rId51"/>
    <p:sldId id="317" r:id="rId52"/>
    <p:sldId id="318" r:id="rId53"/>
    <p:sldId id="319" r:id="rId54"/>
    <p:sldId id="384" r:id="rId55"/>
    <p:sldId id="385" r:id="rId56"/>
    <p:sldId id="387" r:id="rId57"/>
    <p:sldId id="386" r:id="rId58"/>
    <p:sldId id="410" r:id="rId59"/>
    <p:sldId id="415" r:id="rId60"/>
    <p:sldId id="416" r:id="rId61"/>
    <p:sldId id="417" r:id="rId62"/>
    <p:sldId id="418" r:id="rId63"/>
    <p:sldId id="325" r:id="rId64"/>
  </p:sldIdLst>
  <p:sldSz cx="13004800" cy="9753600"/>
  <p:notesSz cx="7315200" cy="9601200"/>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eE" initials="C"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F2D"/>
    <a:srgbClr val="009ADD"/>
    <a:srgbClr val="72A84F"/>
    <a:srgbClr val="E95F1A"/>
    <a:srgbClr val="4A535D"/>
    <a:srgbClr val="5EB7E3"/>
    <a:srgbClr val="F5CD3B"/>
    <a:srgbClr val="3266BE"/>
    <a:srgbClr val="C7C9C9"/>
    <a:srgbClr val="149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70233" autoAdjust="0"/>
  </p:normalViewPr>
  <p:slideViewPr>
    <p:cSldViewPr showGuides="1">
      <p:cViewPr varScale="1">
        <p:scale>
          <a:sx n="42" d="100"/>
          <a:sy n="42" d="100"/>
        </p:scale>
        <p:origin x="1579" y="62"/>
      </p:cViewPr>
      <p:guideLst>
        <p:guide orient="horz" pos="2832"/>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dowdenfs01\AqHatch\Invasive_Species\Admin\Legislative_Report\Yearly%20Tables\LegislativeReport_Tabl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owdenfs01\AqHatch\Invasive_Species\Admin\Legislative_Report\Yearly%20Tables\LegislativeReport_Table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3600"/>
            </a:pPr>
            <a:r>
              <a:rPr lang="en-US" sz="3600" dirty="0"/>
              <a:t>Summary of Monitoring</a:t>
            </a:r>
            <a:r>
              <a:rPr lang="en-US" sz="3600" baseline="0" dirty="0"/>
              <a:t> Activities By Year</a:t>
            </a:r>
            <a:endParaRPr lang="en-US" sz="3600" dirty="0"/>
          </a:p>
        </c:rich>
      </c:tx>
      <c:layout>
        <c:manualLayout>
          <c:xMode val="edge"/>
          <c:yMode val="edge"/>
          <c:x val="0.23599072376226946"/>
          <c:y val="1.900585014111642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5279673944866481E-2"/>
          <c:y val="0.15065434344687842"/>
          <c:w val="0.68258817819005502"/>
          <c:h val="0.81272042785840892"/>
        </c:manualLayout>
      </c:layout>
      <c:bar3DChart>
        <c:barDir val="col"/>
        <c:grouping val="stacked"/>
        <c:varyColors val="0"/>
        <c:ser>
          <c:idx val="0"/>
          <c:order val="0"/>
          <c:tx>
            <c:strRef>
              <c:f>'Yearly Sampling Numbers'!$A$8</c:f>
              <c:strCache>
                <c:ptCount val="1"/>
                <c:pt idx="0">
                  <c:v>Plankton Tows</c:v>
                </c:pt>
              </c:strCache>
            </c:strRef>
          </c:tx>
          <c:invertIfNegative val="0"/>
          <c:cat>
            <c:numRef>
              <c:f>'Yearly Sampling Numbers'!$B$7:$L$7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'Yearly Sampling Numbers'!$B$8:$L$8</c:f>
              <c:numCache>
                <c:formatCode>General</c:formatCode>
                <c:ptCount val="11"/>
                <c:pt idx="0">
                  <c:v>393</c:v>
                </c:pt>
                <c:pt idx="1">
                  <c:v>1391</c:v>
                </c:pt>
                <c:pt idx="2">
                  <c:v>1207</c:v>
                </c:pt>
                <c:pt idx="3">
                  <c:v>1650</c:v>
                </c:pt>
                <c:pt idx="4">
                  <c:v>1845</c:v>
                </c:pt>
                <c:pt idx="5">
                  <c:v>1636</c:v>
                </c:pt>
                <c:pt idx="6">
                  <c:v>1991</c:v>
                </c:pt>
                <c:pt idx="7">
                  <c:v>2002</c:v>
                </c:pt>
                <c:pt idx="8">
                  <c:v>2240</c:v>
                </c:pt>
                <c:pt idx="9">
                  <c:v>1757</c:v>
                </c:pt>
                <c:pt idx="10">
                  <c:v>1687</c:v>
                </c:pt>
              </c:numCache>
            </c:numRef>
          </c:val>
          <c:extLst>
            <c:ext xmlns:c16="http://schemas.microsoft.com/office/drawing/2014/chart" uri="{C3380CC4-5D6E-409C-BE32-E72D297353CC}">
              <c16:uniqueId val="{00000000-83A7-4F84-984A-F637CBC78944}"/>
            </c:ext>
          </c:extLst>
        </c:ser>
        <c:ser>
          <c:idx val="1"/>
          <c:order val="1"/>
          <c:tx>
            <c:strRef>
              <c:f>'Yearly Sampling Numbers'!$A$9</c:f>
              <c:strCache>
                <c:ptCount val="1"/>
                <c:pt idx="0">
                  <c:v>Substrate Checks</c:v>
                </c:pt>
              </c:strCache>
            </c:strRef>
          </c:tx>
          <c:invertIfNegative val="0"/>
          <c:cat>
            <c:numRef>
              <c:f>'Yearly Sampling Numbers'!$B$7:$L$7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'Yearly Sampling Numbers'!$B$9:$L$9</c:f>
              <c:numCache>
                <c:formatCode>General</c:formatCode>
                <c:ptCount val="11"/>
                <c:pt idx="0">
                  <c:v>1838</c:v>
                </c:pt>
                <c:pt idx="1">
                  <c:v>547</c:v>
                </c:pt>
                <c:pt idx="2">
                  <c:v>636</c:v>
                </c:pt>
                <c:pt idx="3">
                  <c:v>671</c:v>
                </c:pt>
                <c:pt idx="4">
                  <c:v>644</c:v>
                </c:pt>
                <c:pt idx="5">
                  <c:v>729</c:v>
                </c:pt>
                <c:pt idx="6">
                  <c:v>656</c:v>
                </c:pt>
                <c:pt idx="7">
                  <c:v>641</c:v>
                </c:pt>
                <c:pt idx="8">
                  <c:v>866</c:v>
                </c:pt>
                <c:pt idx="9">
                  <c:v>629</c:v>
                </c:pt>
                <c:pt idx="10">
                  <c:v>664</c:v>
                </c:pt>
              </c:numCache>
            </c:numRef>
          </c:val>
          <c:extLst>
            <c:ext xmlns:c16="http://schemas.microsoft.com/office/drawing/2014/chart" uri="{C3380CC4-5D6E-409C-BE32-E72D297353CC}">
              <c16:uniqueId val="{00000001-83A7-4F84-984A-F637CBC78944}"/>
            </c:ext>
          </c:extLst>
        </c:ser>
        <c:ser>
          <c:idx val="2"/>
          <c:order val="2"/>
          <c:tx>
            <c:strRef>
              <c:f>'Yearly Sampling Numbers'!$A$10</c:f>
              <c:strCache>
                <c:ptCount val="1"/>
                <c:pt idx="0">
                  <c:v>Shoreline Surveys</c:v>
                </c:pt>
              </c:strCache>
            </c:strRef>
          </c:tx>
          <c:invertIfNegative val="0"/>
          <c:cat>
            <c:numRef>
              <c:f>'Yearly Sampling Numbers'!$B$7:$L$7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'Yearly Sampling Numbers'!$B$10:$L$10</c:f>
              <c:numCache>
                <c:formatCode>General</c:formatCode>
                <c:ptCount val="11"/>
                <c:pt idx="0">
                  <c:v>246</c:v>
                </c:pt>
                <c:pt idx="1">
                  <c:v>84</c:v>
                </c:pt>
                <c:pt idx="2">
                  <c:v>582</c:v>
                </c:pt>
                <c:pt idx="3">
                  <c:v>499</c:v>
                </c:pt>
                <c:pt idx="4">
                  <c:v>813</c:v>
                </c:pt>
                <c:pt idx="5">
                  <c:v>529</c:v>
                </c:pt>
                <c:pt idx="6">
                  <c:v>1179</c:v>
                </c:pt>
                <c:pt idx="7">
                  <c:v>1393</c:v>
                </c:pt>
                <c:pt idx="8">
                  <c:v>1270</c:v>
                </c:pt>
                <c:pt idx="9">
                  <c:v>962</c:v>
                </c:pt>
                <c:pt idx="10">
                  <c:v>1141</c:v>
                </c:pt>
              </c:numCache>
            </c:numRef>
          </c:val>
          <c:extLst>
            <c:ext xmlns:c16="http://schemas.microsoft.com/office/drawing/2014/chart" uri="{C3380CC4-5D6E-409C-BE32-E72D297353CC}">
              <c16:uniqueId val="{00000002-83A7-4F84-984A-F637CBC78944}"/>
            </c:ext>
          </c:extLst>
        </c:ser>
        <c:dLbls>
          <c:showLegendKey val="0"/>
          <c:showVal val="0"/>
          <c:showCatName val="0"/>
          <c:showSerName val="0"/>
          <c:showPercent val="0"/>
          <c:showBubbleSize val="0"/>
        </c:dLbls>
        <c:gapWidth val="20"/>
        <c:gapDepth val="50"/>
        <c:shape val="box"/>
        <c:axId val="508261224"/>
        <c:axId val="508260832"/>
        <c:axId val="0"/>
      </c:bar3DChart>
      <c:catAx>
        <c:axId val="508261224"/>
        <c:scaling>
          <c:orientation val="minMax"/>
        </c:scaling>
        <c:delete val="0"/>
        <c:axPos val="b"/>
        <c:numFmt formatCode="General" sourceLinked="1"/>
        <c:majorTickMark val="out"/>
        <c:minorTickMark val="none"/>
        <c:tickLblPos val="nextTo"/>
        <c:txPr>
          <a:bodyPr/>
          <a:lstStyle/>
          <a:p>
            <a:pPr>
              <a:defRPr sz="1600"/>
            </a:pPr>
            <a:endParaRPr lang="en-US"/>
          </a:p>
        </c:txPr>
        <c:crossAx val="508260832"/>
        <c:crosses val="autoZero"/>
        <c:auto val="1"/>
        <c:lblAlgn val="ctr"/>
        <c:lblOffset val="100"/>
        <c:noMultiLvlLbl val="0"/>
      </c:catAx>
      <c:valAx>
        <c:axId val="50826083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508261224"/>
        <c:crosses val="autoZero"/>
        <c:crossBetween val="between"/>
      </c:valAx>
    </c:plotArea>
    <c:legend>
      <c:legendPos val="r"/>
      <c:overlay val="0"/>
      <c:txPr>
        <a:bodyPr/>
        <a:lstStyle/>
        <a:p>
          <a:pPr>
            <a:defRPr sz="2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6"/>
          <c:order val="0"/>
          <c:tx>
            <c:strRef>
              <c:f>Inspections!$A$8</c:f>
              <c:strCache>
                <c:ptCount val="1"/>
                <c:pt idx="0">
                  <c:v>Private Industry</c:v>
                </c:pt>
              </c:strCache>
            </c:strRef>
          </c:tx>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Inspections!$B$8:$L$8</c:f>
              <c:numCache>
                <c:formatCode>#,##0</c:formatCode>
                <c:ptCount val="11"/>
                <c:pt idx="0">
                  <c:v>0</c:v>
                </c:pt>
                <c:pt idx="1">
                  <c:v>18060</c:v>
                </c:pt>
                <c:pt idx="2">
                  <c:v>17782</c:v>
                </c:pt>
                <c:pt idx="3">
                  <c:v>20584</c:v>
                </c:pt>
                <c:pt idx="4">
                  <c:v>49165</c:v>
                </c:pt>
                <c:pt idx="5">
                  <c:v>40260</c:v>
                </c:pt>
                <c:pt idx="6">
                  <c:v>44679</c:v>
                </c:pt>
                <c:pt idx="7">
                  <c:v>48659</c:v>
                </c:pt>
                <c:pt idx="8">
                  <c:v>50829</c:v>
                </c:pt>
                <c:pt idx="9">
                  <c:v>51090</c:v>
                </c:pt>
                <c:pt idx="10">
                  <c:v>50985</c:v>
                </c:pt>
              </c:numCache>
            </c:numRef>
          </c:val>
          <c:extLst>
            <c:ext xmlns:c16="http://schemas.microsoft.com/office/drawing/2014/chart" uri="{C3380CC4-5D6E-409C-BE32-E72D297353CC}">
              <c16:uniqueId val="{00000000-F5ED-4E19-B10F-479150CD06E4}"/>
            </c:ext>
          </c:extLst>
        </c:ser>
        <c:ser>
          <c:idx val="5"/>
          <c:order val="1"/>
          <c:tx>
            <c:strRef>
              <c:f>Inspections!$A$7</c:f>
              <c:strCache>
                <c:ptCount val="1"/>
                <c:pt idx="0">
                  <c:v>National Park Service</c:v>
                </c:pt>
              </c:strCache>
            </c:strRef>
          </c:tx>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Inspections!$B$7:$L$7</c:f>
              <c:numCache>
                <c:formatCode>#,##0</c:formatCode>
                <c:ptCount val="11"/>
                <c:pt idx="0">
                  <c:v>0</c:v>
                </c:pt>
                <c:pt idx="1">
                  <c:v>27582</c:v>
                </c:pt>
                <c:pt idx="2">
                  <c:v>35557</c:v>
                </c:pt>
                <c:pt idx="3">
                  <c:v>21913</c:v>
                </c:pt>
                <c:pt idx="4">
                  <c:v>18374</c:v>
                </c:pt>
                <c:pt idx="5">
                  <c:v>18445</c:v>
                </c:pt>
                <c:pt idx="6">
                  <c:v>21318</c:v>
                </c:pt>
                <c:pt idx="7">
                  <c:v>17784</c:v>
                </c:pt>
                <c:pt idx="8">
                  <c:v>20979</c:v>
                </c:pt>
                <c:pt idx="9">
                  <c:v>23741</c:v>
                </c:pt>
                <c:pt idx="10">
                  <c:v>22486</c:v>
                </c:pt>
              </c:numCache>
            </c:numRef>
          </c:val>
          <c:extLst>
            <c:ext xmlns:c16="http://schemas.microsoft.com/office/drawing/2014/chart" uri="{C3380CC4-5D6E-409C-BE32-E72D297353CC}">
              <c16:uniqueId val="{00000001-F5ED-4E19-B10F-479150CD06E4}"/>
            </c:ext>
          </c:extLst>
        </c:ser>
        <c:ser>
          <c:idx val="4"/>
          <c:order val="2"/>
          <c:tx>
            <c:strRef>
              <c:f>Inspections!$A$6</c:f>
              <c:strCache>
                <c:ptCount val="1"/>
                <c:pt idx="0">
                  <c:v>Municipalities</c:v>
                </c:pt>
              </c:strCache>
            </c:strRef>
          </c:tx>
          <c:spPr>
            <a:solidFill>
              <a:srgbClr val="FFFF00"/>
            </a:solidFill>
          </c:spPr>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Inspections!$B$6:$L$6</c:f>
              <c:numCache>
                <c:formatCode>#,##0</c:formatCode>
                <c:ptCount val="11"/>
                <c:pt idx="0">
                  <c:v>0</c:v>
                </c:pt>
                <c:pt idx="1">
                  <c:v>20569</c:v>
                </c:pt>
                <c:pt idx="2">
                  <c:v>24563</c:v>
                </c:pt>
                <c:pt idx="3">
                  <c:v>24422</c:v>
                </c:pt>
                <c:pt idx="4">
                  <c:v>28331</c:v>
                </c:pt>
                <c:pt idx="5">
                  <c:v>26527</c:v>
                </c:pt>
                <c:pt idx="6">
                  <c:v>24797</c:v>
                </c:pt>
                <c:pt idx="7">
                  <c:v>18121</c:v>
                </c:pt>
                <c:pt idx="8">
                  <c:v>23487</c:v>
                </c:pt>
                <c:pt idx="9">
                  <c:v>17268</c:v>
                </c:pt>
                <c:pt idx="10">
                  <c:v>25298</c:v>
                </c:pt>
              </c:numCache>
            </c:numRef>
          </c:val>
          <c:extLst>
            <c:ext xmlns:c16="http://schemas.microsoft.com/office/drawing/2014/chart" uri="{C3380CC4-5D6E-409C-BE32-E72D297353CC}">
              <c16:uniqueId val="{00000002-F5ED-4E19-B10F-479150CD06E4}"/>
            </c:ext>
          </c:extLst>
        </c:ser>
        <c:ser>
          <c:idx val="3"/>
          <c:order val="3"/>
          <c:tx>
            <c:strRef>
              <c:f>Inspections!$A$5</c:f>
              <c:strCache>
                <c:ptCount val="1"/>
                <c:pt idx="0">
                  <c:v>Larimer County</c:v>
                </c:pt>
              </c:strCache>
            </c:strRef>
          </c:tx>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Inspections!$B$5:$L$5</c:f>
              <c:numCache>
                <c:formatCode>#,##0</c:formatCode>
                <c:ptCount val="11"/>
                <c:pt idx="0">
                  <c:v>0</c:v>
                </c:pt>
                <c:pt idx="1">
                  <c:v>62595</c:v>
                </c:pt>
                <c:pt idx="2">
                  <c:v>64813</c:v>
                </c:pt>
                <c:pt idx="3">
                  <c:v>61489</c:v>
                </c:pt>
                <c:pt idx="4">
                  <c:v>49741</c:v>
                </c:pt>
                <c:pt idx="5">
                  <c:v>60036</c:v>
                </c:pt>
                <c:pt idx="6">
                  <c:v>54555</c:v>
                </c:pt>
                <c:pt idx="7">
                  <c:v>59968</c:v>
                </c:pt>
                <c:pt idx="8">
                  <c:v>59500</c:v>
                </c:pt>
                <c:pt idx="9">
                  <c:v>58489</c:v>
                </c:pt>
                <c:pt idx="10">
                  <c:v>57015</c:v>
                </c:pt>
              </c:numCache>
            </c:numRef>
          </c:val>
          <c:extLst>
            <c:ext xmlns:c16="http://schemas.microsoft.com/office/drawing/2014/chart" uri="{C3380CC4-5D6E-409C-BE32-E72D297353CC}">
              <c16:uniqueId val="{00000003-F5ED-4E19-B10F-479150CD06E4}"/>
            </c:ext>
          </c:extLst>
        </c:ser>
        <c:ser>
          <c:idx val="2"/>
          <c:order val="4"/>
          <c:tx>
            <c:strRef>
              <c:f>Inspections!$A$4</c:f>
              <c:strCache>
                <c:ptCount val="1"/>
                <c:pt idx="0">
                  <c:v>State Parks</c:v>
                </c:pt>
              </c:strCache>
            </c:strRef>
          </c:tx>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Inspections!$B$4:$L$4</c:f>
              <c:numCache>
                <c:formatCode>#,##0</c:formatCode>
                <c:ptCount val="11"/>
                <c:pt idx="0">
                  <c:v>114000</c:v>
                </c:pt>
                <c:pt idx="1">
                  <c:v>214690</c:v>
                </c:pt>
                <c:pt idx="2">
                  <c:v>224640</c:v>
                </c:pt>
                <c:pt idx="3">
                  <c:v>223739</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4-F5ED-4E19-B10F-479150CD06E4}"/>
            </c:ext>
          </c:extLst>
        </c:ser>
        <c:ser>
          <c:idx val="1"/>
          <c:order val="5"/>
          <c:tx>
            <c:strRef>
              <c:f>Inspections!$A$3</c:f>
              <c:strCache>
                <c:ptCount val="1"/>
                <c:pt idx="0">
                  <c:v>Division of Wildlife</c:v>
                </c:pt>
              </c:strCache>
            </c:strRef>
          </c:tx>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Inspections!$B$3:$L$3</c:f>
              <c:numCache>
                <c:formatCode>#,##0</c:formatCode>
                <c:ptCount val="11"/>
                <c:pt idx="0">
                  <c:v>4587</c:v>
                </c:pt>
                <c:pt idx="1">
                  <c:v>52608</c:v>
                </c:pt>
                <c:pt idx="2">
                  <c:v>70165</c:v>
                </c:pt>
                <c:pt idx="3">
                  <c:v>63155</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5-F5ED-4E19-B10F-479150CD06E4}"/>
            </c:ext>
          </c:extLst>
        </c:ser>
        <c:ser>
          <c:idx val="0"/>
          <c:order val="6"/>
          <c:tx>
            <c:strRef>
              <c:f>Inspections!$A$2</c:f>
              <c:strCache>
                <c:ptCount val="1"/>
                <c:pt idx="0">
                  <c:v>Colorado Parks &amp; Wildlife</c:v>
                </c:pt>
              </c:strCache>
            </c:strRef>
          </c:tx>
          <c:invertIfNegative val="0"/>
          <c:cat>
            <c:numRef>
              <c:f>Inspections!$B$1:$L$1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Inspections!$B$2:$L$2</c:f>
              <c:numCache>
                <c:formatCode>#,##0</c:formatCode>
                <c:ptCount val="11"/>
                <c:pt idx="0">
                  <c:v>0</c:v>
                </c:pt>
                <c:pt idx="1">
                  <c:v>0</c:v>
                </c:pt>
                <c:pt idx="2">
                  <c:v>0</c:v>
                </c:pt>
                <c:pt idx="3">
                  <c:v>0</c:v>
                </c:pt>
                <c:pt idx="4">
                  <c:v>266076</c:v>
                </c:pt>
                <c:pt idx="5">
                  <c:v>259235</c:v>
                </c:pt>
                <c:pt idx="6">
                  <c:v>283108</c:v>
                </c:pt>
                <c:pt idx="7">
                  <c:v>282092</c:v>
                </c:pt>
                <c:pt idx="8">
                  <c:v>331361</c:v>
                </c:pt>
                <c:pt idx="9">
                  <c:v>324568</c:v>
                </c:pt>
                <c:pt idx="10">
                  <c:v>318735</c:v>
                </c:pt>
              </c:numCache>
            </c:numRef>
          </c:val>
          <c:extLst>
            <c:ext xmlns:c16="http://schemas.microsoft.com/office/drawing/2014/chart" uri="{C3380CC4-5D6E-409C-BE32-E72D297353CC}">
              <c16:uniqueId val="{00000006-F5ED-4E19-B10F-479150CD06E4}"/>
            </c:ext>
          </c:extLst>
        </c:ser>
        <c:dLbls>
          <c:showLegendKey val="0"/>
          <c:showVal val="0"/>
          <c:showCatName val="0"/>
          <c:showSerName val="0"/>
          <c:showPercent val="0"/>
          <c:showBubbleSize val="0"/>
        </c:dLbls>
        <c:gapWidth val="27"/>
        <c:overlap val="100"/>
        <c:axId val="508260048"/>
        <c:axId val="508259264"/>
      </c:barChart>
      <c:catAx>
        <c:axId val="508260048"/>
        <c:scaling>
          <c:orientation val="minMax"/>
        </c:scaling>
        <c:delete val="0"/>
        <c:axPos val="b"/>
        <c:numFmt formatCode="General" sourceLinked="1"/>
        <c:majorTickMark val="out"/>
        <c:minorTickMark val="none"/>
        <c:tickLblPos val="nextTo"/>
        <c:crossAx val="508259264"/>
        <c:crosses val="autoZero"/>
        <c:auto val="1"/>
        <c:lblAlgn val="ctr"/>
        <c:lblOffset val="100"/>
        <c:noMultiLvlLbl val="0"/>
      </c:catAx>
      <c:valAx>
        <c:axId val="508259264"/>
        <c:scaling>
          <c:orientation val="minMax"/>
          <c:max val="500000"/>
        </c:scaling>
        <c:delete val="0"/>
        <c:axPos val="l"/>
        <c:majorGridlines/>
        <c:numFmt formatCode="#,##0" sourceLinked="1"/>
        <c:majorTickMark val="out"/>
        <c:minorTickMark val="none"/>
        <c:tickLblPos val="nextTo"/>
        <c:txPr>
          <a:bodyPr/>
          <a:lstStyle/>
          <a:p>
            <a:pPr>
              <a:defRPr sz="1200"/>
            </a:pPr>
            <a:endParaRPr lang="en-US"/>
          </a:p>
        </c:txPr>
        <c:crossAx val="508260048"/>
        <c:crosses val="autoZero"/>
        <c:crossBetween val="between"/>
      </c:valAx>
      <c:dTable>
        <c:showHorzBorder val="1"/>
        <c:showVertBorder val="1"/>
        <c:showOutline val="1"/>
        <c:showKeys val="1"/>
        <c:txPr>
          <a:bodyPr/>
          <a:lstStyle/>
          <a:p>
            <a:pPr rtl="0">
              <a:defRPr sz="1600"/>
            </a:pPr>
            <a:endParaRPr lang="en-US"/>
          </a:p>
        </c:txPr>
      </c:dTable>
    </c:plotArea>
    <c:plotVisOnly val="1"/>
    <c:dispBlanksAs val="gap"/>
    <c:showDLblsOverMax val="0"/>
  </c:chart>
  <c:txPr>
    <a:bodyPr/>
    <a:lstStyle/>
    <a:p>
      <a:pPr>
        <a:defRPr sz="14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6"/>
          <c:order val="0"/>
          <c:tx>
            <c:strRef>
              <c:f>'Inspection &amp; Decon'!$A$8</c:f>
              <c:strCache>
                <c:ptCount val="1"/>
                <c:pt idx="0">
                  <c:v>Private Industry</c:v>
                </c:pt>
              </c:strCache>
            </c:strRef>
          </c:tx>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Decon'!$B$8:$L$8</c:f>
              <c:numCache>
                <c:formatCode>#,##0</c:formatCode>
                <c:ptCount val="11"/>
                <c:pt idx="0">
                  <c:v>0</c:v>
                </c:pt>
                <c:pt idx="1">
                  <c:v>420</c:v>
                </c:pt>
                <c:pt idx="2">
                  <c:v>122</c:v>
                </c:pt>
                <c:pt idx="3">
                  <c:v>99</c:v>
                </c:pt>
                <c:pt idx="4">
                  <c:v>1769</c:v>
                </c:pt>
                <c:pt idx="5">
                  <c:v>2469</c:v>
                </c:pt>
                <c:pt idx="6">
                  <c:v>761</c:v>
                </c:pt>
                <c:pt idx="7">
                  <c:v>1472</c:v>
                </c:pt>
                <c:pt idx="8">
                  <c:v>2001</c:v>
                </c:pt>
                <c:pt idx="9">
                  <c:v>1426</c:v>
                </c:pt>
                <c:pt idx="10" formatCode="General">
                  <c:v>2194</c:v>
                </c:pt>
              </c:numCache>
            </c:numRef>
          </c:val>
          <c:extLst>
            <c:ext xmlns:c16="http://schemas.microsoft.com/office/drawing/2014/chart" uri="{C3380CC4-5D6E-409C-BE32-E72D297353CC}">
              <c16:uniqueId val="{00000000-F5ED-4E19-B10F-479150CD06E4}"/>
            </c:ext>
          </c:extLst>
        </c:ser>
        <c:ser>
          <c:idx val="5"/>
          <c:order val="1"/>
          <c:tx>
            <c:strRef>
              <c:f>'Inspection &amp; Decon'!$A$7</c:f>
              <c:strCache>
                <c:ptCount val="1"/>
                <c:pt idx="0">
                  <c:v>National Park Service</c:v>
                </c:pt>
              </c:strCache>
            </c:strRef>
          </c:tx>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Decon'!$B$7:$L$7</c:f>
              <c:numCache>
                <c:formatCode>#,##0</c:formatCode>
                <c:ptCount val="11"/>
                <c:pt idx="0">
                  <c:v>0</c:v>
                </c:pt>
                <c:pt idx="1">
                  <c:v>219</c:v>
                </c:pt>
                <c:pt idx="2">
                  <c:v>239</c:v>
                </c:pt>
                <c:pt idx="3">
                  <c:v>290</c:v>
                </c:pt>
                <c:pt idx="4">
                  <c:v>338</c:v>
                </c:pt>
                <c:pt idx="5">
                  <c:v>1501</c:v>
                </c:pt>
                <c:pt idx="6">
                  <c:v>627</c:v>
                </c:pt>
                <c:pt idx="7">
                  <c:v>380</c:v>
                </c:pt>
                <c:pt idx="8">
                  <c:v>501</c:v>
                </c:pt>
                <c:pt idx="9">
                  <c:v>606</c:v>
                </c:pt>
                <c:pt idx="10">
                  <c:v>618</c:v>
                </c:pt>
              </c:numCache>
            </c:numRef>
          </c:val>
          <c:extLst>
            <c:ext xmlns:c16="http://schemas.microsoft.com/office/drawing/2014/chart" uri="{C3380CC4-5D6E-409C-BE32-E72D297353CC}">
              <c16:uniqueId val="{00000001-F5ED-4E19-B10F-479150CD06E4}"/>
            </c:ext>
          </c:extLst>
        </c:ser>
        <c:ser>
          <c:idx val="4"/>
          <c:order val="2"/>
          <c:tx>
            <c:strRef>
              <c:f>'Inspection &amp; Decon'!$A$6</c:f>
              <c:strCache>
                <c:ptCount val="1"/>
                <c:pt idx="0">
                  <c:v>Municipalities</c:v>
                </c:pt>
              </c:strCache>
            </c:strRef>
          </c:tx>
          <c:spPr>
            <a:solidFill>
              <a:srgbClr val="FFFF00"/>
            </a:solidFill>
          </c:spPr>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Decon'!$B$6:$L$6</c:f>
              <c:numCache>
                <c:formatCode>#,##0</c:formatCode>
                <c:ptCount val="11"/>
                <c:pt idx="0">
                  <c:v>0</c:v>
                </c:pt>
                <c:pt idx="1">
                  <c:v>554</c:v>
                </c:pt>
                <c:pt idx="2">
                  <c:v>590</c:v>
                </c:pt>
                <c:pt idx="3">
                  <c:v>415</c:v>
                </c:pt>
                <c:pt idx="4">
                  <c:v>664</c:v>
                </c:pt>
                <c:pt idx="5">
                  <c:v>703</c:v>
                </c:pt>
                <c:pt idx="6">
                  <c:v>1348</c:v>
                </c:pt>
                <c:pt idx="7">
                  <c:v>2025</c:v>
                </c:pt>
                <c:pt idx="8">
                  <c:v>2024</c:v>
                </c:pt>
                <c:pt idx="9">
                  <c:v>2455</c:v>
                </c:pt>
                <c:pt idx="10">
                  <c:v>6026</c:v>
                </c:pt>
              </c:numCache>
            </c:numRef>
          </c:val>
          <c:extLst>
            <c:ext xmlns:c16="http://schemas.microsoft.com/office/drawing/2014/chart" uri="{C3380CC4-5D6E-409C-BE32-E72D297353CC}">
              <c16:uniqueId val="{00000002-F5ED-4E19-B10F-479150CD06E4}"/>
            </c:ext>
          </c:extLst>
        </c:ser>
        <c:ser>
          <c:idx val="3"/>
          <c:order val="3"/>
          <c:tx>
            <c:strRef>
              <c:f>'Inspection &amp; Decon'!$A$5</c:f>
              <c:strCache>
                <c:ptCount val="1"/>
                <c:pt idx="0">
                  <c:v>Larimer County</c:v>
                </c:pt>
              </c:strCache>
            </c:strRef>
          </c:tx>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Decon'!$B$5:$L$5</c:f>
              <c:numCache>
                <c:formatCode>#,##0</c:formatCode>
                <c:ptCount val="11"/>
                <c:pt idx="0">
                  <c:v>0</c:v>
                </c:pt>
                <c:pt idx="1">
                  <c:v>635</c:v>
                </c:pt>
                <c:pt idx="2">
                  <c:v>1029</c:v>
                </c:pt>
                <c:pt idx="3">
                  <c:v>271</c:v>
                </c:pt>
                <c:pt idx="4">
                  <c:v>217</c:v>
                </c:pt>
                <c:pt idx="5">
                  <c:v>212</c:v>
                </c:pt>
                <c:pt idx="6">
                  <c:v>258</c:v>
                </c:pt>
                <c:pt idx="7">
                  <c:v>1178</c:v>
                </c:pt>
                <c:pt idx="8">
                  <c:v>1325</c:v>
                </c:pt>
                <c:pt idx="9">
                  <c:v>601</c:v>
                </c:pt>
                <c:pt idx="10">
                  <c:v>1027</c:v>
                </c:pt>
              </c:numCache>
            </c:numRef>
          </c:val>
          <c:extLst>
            <c:ext xmlns:c16="http://schemas.microsoft.com/office/drawing/2014/chart" uri="{C3380CC4-5D6E-409C-BE32-E72D297353CC}">
              <c16:uniqueId val="{00000003-F5ED-4E19-B10F-479150CD06E4}"/>
            </c:ext>
          </c:extLst>
        </c:ser>
        <c:ser>
          <c:idx val="2"/>
          <c:order val="4"/>
          <c:tx>
            <c:strRef>
              <c:f>'Inspection &amp; Decon'!$A$4</c:f>
              <c:strCache>
                <c:ptCount val="1"/>
                <c:pt idx="0">
                  <c:v>State Parks</c:v>
                </c:pt>
              </c:strCache>
            </c:strRef>
          </c:tx>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Decon'!$B$4:$L$4</c:f>
              <c:numCache>
                <c:formatCode>#,##0</c:formatCode>
                <c:ptCount val="11"/>
                <c:pt idx="0">
                  <c:v>79</c:v>
                </c:pt>
                <c:pt idx="1">
                  <c:v>511</c:v>
                </c:pt>
                <c:pt idx="2">
                  <c:v>365</c:v>
                </c:pt>
                <c:pt idx="3">
                  <c:v>315</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4-F5ED-4E19-B10F-479150CD06E4}"/>
            </c:ext>
          </c:extLst>
        </c:ser>
        <c:ser>
          <c:idx val="1"/>
          <c:order val="5"/>
          <c:tx>
            <c:strRef>
              <c:f>'Inspection &amp; Decon'!$A$3</c:f>
              <c:strCache>
                <c:ptCount val="1"/>
                <c:pt idx="0">
                  <c:v>Division of Wildlife</c:v>
                </c:pt>
              </c:strCache>
            </c:strRef>
          </c:tx>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Decon'!$B$3:$L$3</c:f>
              <c:numCache>
                <c:formatCode>#,##0</c:formatCode>
                <c:ptCount val="11"/>
                <c:pt idx="0">
                  <c:v>47</c:v>
                </c:pt>
                <c:pt idx="1">
                  <c:v>1025</c:v>
                </c:pt>
                <c:pt idx="2">
                  <c:v>775</c:v>
                </c:pt>
                <c:pt idx="3">
                  <c:v>1443</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5-F5ED-4E19-B10F-479150CD06E4}"/>
            </c:ext>
          </c:extLst>
        </c:ser>
        <c:ser>
          <c:idx val="0"/>
          <c:order val="6"/>
          <c:tx>
            <c:strRef>
              <c:f>'Inspection &amp; Decon'!$A$2</c:f>
              <c:strCache>
                <c:ptCount val="1"/>
                <c:pt idx="0">
                  <c:v>Colorado Parks &amp; Wildlife</c:v>
                </c:pt>
              </c:strCache>
            </c:strRef>
          </c:tx>
          <c:invertIfNegative val="0"/>
          <c:cat>
            <c:numRef>
              <c:f>'Inspection &amp; Decon'!$B$1:$L$1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'Inspection &amp; Decon'!$B$2:$L$2</c:f>
              <c:numCache>
                <c:formatCode>#,##0</c:formatCode>
                <c:ptCount val="11"/>
                <c:pt idx="0">
                  <c:v>0</c:v>
                </c:pt>
                <c:pt idx="1">
                  <c:v>0</c:v>
                </c:pt>
                <c:pt idx="2">
                  <c:v>0</c:v>
                </c:pt>
                <c:pt idx="3">
                  <c:v>0</c:v>
                </c:pt>
                <c:pt idx="4">
                  <c:v>1009</c:v>
                </c:pt>
                <c:pt idx="5">
                  <c:v>3543</c:v>
                </c:pt>
                <c:pt idx="6">
                  <c:v>8746</c:v>
                </c:pt>
                <c:pt idx="7">
                  <c:v>7965</c:v>
                </c:pt>
                <c:pt idx="8">
                  <c:v>10373</c:v>
                </c:pt>
                <c:pt idx="9">
                  <c:v>9816</c:v>
                </c:pt>
                <c:pt idx="10">
                  <c:v>9246</c:v>
                </c:pt>
              </c:numCache>
            </c:numRef>
          </c:val>
          <c:extLst>
            <c:ext xmlns:c16="http://schemas.microsoft.com/office/drawing/2014/chart" uri="{C3380CC4-5D6E-409C-BE32-E72D297353CC}">
              <c16:uniqueId val="{00000006-F5ED-4E19-B10F-479150CD06E4}"/>
            </c:ext>
          </c:extLst>
        </c:ser>
        <c:dLbls>
          <c:showLegendKey val="0"/>
          <c:showVal val="0"/>
          <c:showCatName val="0"/>
          <c:showSerName val="0"/>
          <c:showPercent val="0"/>
          <c:showBubbleSize val="0"/>
        </c:dLbls>
        <c:gapWidth val="27"/>
        <c:overlap val="100"/>
        <c:axId val="508262792"/>
        <c:axId val="508263184"/>
      </c:barChart>
      <c:catAx>
        <c:axId val="508262792"/>
        <c:scaling>
          <c:orientation val="minMax"/>
        </c:scaling>
        <c:delete val="0"/>
        <c:axPos val="b"/>
        <c:numFmt formatCode="General" sourceLinked="1"/>
        <c:majorTickMark val="out"/>
        <c:minorTickMark val="none"/>
        <c:tickLblPos val="nextTo"/>
        <c:crossAx val="508263184"/>
        <c:crosses val="autoZero"/>
        <c:auto val="1"/>
        <c:lblAlgn val="ctr"/>
        <c:lblOffset val="100"/>
        <c:noMultiLvlLbl val="0"/>
      </c:catAx>
      <c:valAx>
        <c:axId val="508263184"/>
        <c:scaling>
          <c:orientation val="minMax"/>
          <c:max val="20000"/>
        </c:scaling>
        <c:delete val="0"/>
        <c:axPos val="l"/>
        <c:majorGridlines/>
        <c:numFmt formatCode="#,##0" sourceLinked="1"/>
        <c:majorTickMark val="out"/>
        <c:minorTickMark val="none"/>
        <c:tickLblPos val="nextTo"/>
        <c:crossAx val="508262792"/>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6"/>
          <c:order val="0"/>
          <c:tx>
            <c:strRef>
              <c:f>'Mussel Boats'!$A$8</c:f>
              <c:strCache>
                <c:ptCount val="1"/>
                <c:pt idx="0">
                  <c:v>Private Industry</c:v>
                </c:pt>
              </c:strCache>
            </c:strRef>
          </c:tx>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Boats'!$B$8:$K$8</c:f>
              <c:numCache>
                <c:formatCode>General</c:formatCode>
                <c:ptCount val="10"/>
                <c:pt idx="0">
                  <c:v>0</c:v>
                </c:pt>
                <c:pt idx="1">
                  <c:v>1</c:v>
                </c:pt>
                <c:pt idx="2">
                  <c:v>0</c:v>
                </c:pt>
                <c:pt idx="3">
                  <c:v>0</c:v>
                </c:pt>
                <c:pt idx="4">
                  <c:v>2</c:v>
                </c:pt>
                <c:pt idx="5">
                  <c:v>0</c:v>
                </c:pt>
                <c:pt idx="6">
                  <c:v>3</c:v>
                </c:pt>
                <c:pt idx="7">
                  <c:v>1</c:v>
                </c:pt>
                <c:pt idx="8">
                  <c:v>5</c:v>
                </c:pt>
                <c:pt idx="9">
                  <c:v>3</c:v>
                </c:pt>
              </c:numCache>
            </c:numRef>
          </c:val>
          <c:extLst>
            <c:ext xmlns:c16="http://schemas.microsoft.com/office/drawing/2014/chart" uri="{C3380CC4-5D6E-409C-BE32-E72D297353CC}">
              <c16:uniqueId val="{00000000-F5ED-4E19-B10F-479150CD06E4}"/>
            </c:ext>
          </c:extLst>
        </c:ser>
        <c:ser>
          <c:idx val="5"/>
          <c:order val="1"/>
          <c:tx>
            <c:strRef>
              <c:f>'Mussel Boats'!$A$7</c:f>
              <c:strCache>
                <c:ptCount val="1"/>
                <c:pt idx="0">
                  <c:v>National Park Service</c:v>
                </c:pt>
              </c:strCache>
            </c:strRef>
          </c:tx>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Boats'!$B$7:$K$7</c:f>
              <c:numCache>
                <c:formatCode>General</c:formatCode>
                <c:ptCount val="10"/>
                <c:pt idx="0">
                  <c:v>7</c:v>
                </c:pt>
                <c:pt idx="1">
                  <c:v>1</c:v>
                </c:pt>
                <c:pt idx="2">
                  <c:v>0</c:v>
                </c:pt>
                <c:pt idx="3">
                  <c:v>1</c:v>
                </c:pt>
                <c:pt idx="4">
                  <c:v>1</c:v>
                </c:pt>
                <c:pt idx="5">
                  <c:v>1</c:v>
                </c:pt>
                <c:pt idx="6">
                  <c:v>1</c:v>
                </c:pt>
                <c:pt idx="7">
                  <c:v>2</c:v>
                </c:pt>
                <c:pt idx="8">
                  <c:v>2</c:v>
                </c:pt>
                <c:pt idx="9">
                  <c:v>1</c:v>
                </c:pt>
              </c:numCache>
            </c:numRef>
          </c:val>
          <c:extLst>
            <c:ext xmlns:c16="http://schemas.microsoft.com/office/drawing/2014/chart" uri="{C3380CC4-5D6E-409C-BE32-E72D297353CC}">
              <c16:uniqueId val="{00000001-F5ED-4E19-B10F-479150CD06E4}"/>
            </c:ext>
          </c:extLst>
        </c:ser>
        <c:ser>
          <c:idx val="4"/>
          <c:order val="2"/>
          <c:tx>
            <c:strRef>
              <c:f>'Mussel Boats'!$A$6</c:f>
              <c:strCache>
                <c:ptCount val="1"/>
                <c:pt idx="0">
                  <c:v>Municipalities</c:v>
                </c:pt>
              </c:strCache>
            </c:strRef>
          </c:tx>
          <c:spPr>
            <a:solidFill>
              <a:srgbClr val="FFFF00"/>
            </a:solidFill>
          </c:spPr>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Boats'!$B$6:$K$6</c:f>
              <c:numCache>
                <c:formatCode>General</c:formatCode>
                <c:ptCount val="10"/>
                <c:pt idx="0">
                  <c:v>0</c:v>
                </c:pt>
                <c:pt idx="1">
                  <c:v>0</c:v>
                </c:pt>
                <c:pt idx="2">
                  <c:v>0</c:v>
                </c:pt>
                <c:pt idx="3">
                  <c:v>0</c:v>
                </c:pt>
                <c:pt idx="4">
                  <c:v>0</c:v>
                </c:pt>
                <c:pt idx="5">
                  <c:v>0</c:v>
                </c:pt>
                <c:pt idx="6">
                  <c:v>0</c:v>
                </c:pt>
                <c:pt idx="7">
                  <c:v>0</c:v>
                </c:pt>
                <c:pt idx="8">
                  <c:v>1</c:v>
                </c:pt>
                <c:pt idx="9">
                  <c:v>1</c:v>
                </c:pt>
              </c:numCache>
            </c:numRef>
          </c:val>
          <c:extLst>
            <c:ext xmlns:c16="http://schemas.microsoft.com/office/drawing/2014/chart" uri="{C3380CC4-5D6E-409C-BE32-E72D297353CC}">
              <c16:uniqueId val="{00000002-F5ED-4E19-B10F-479150CD06E4}"/>
            </c:ext>
          </c:extLst>
        </c:ser>
        <c:ser>
          <c:idx val="3"/>
          <c:order val="3"/>
          <c:tx>
            <c:strRef>
              <c:f>'Mussel Boats'!$A$5</c:f>
              <c:strCache>
                <c:ptCount val="1"/>
                <c:pt idx="0">
                  <c:v>Larimer County</c:v>
                </c:pt>
              </c:strCache>
            </c:strRef>
          </c:tx>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Boats'!$B$5:$K$5</c:f>
              <c:numCache>
                <c:formatCode>General</c:formatCode>
                <c:ptCount val="10"/>
                <c:pt idx="0">
                  <c:v>1</c:v>
                </c:pt>
                <c:pt idx="1">
                  <c:v>3</c:v>
                </c:pt>
                <c:pt idx="2">
                  <c:v>3</c:v>
                </c:pt>
                <c:pt idx="3">
                  <c:v>2</c:v>
                </c:pt>
                <c:pt idx="4">
                  <c:v>3</c:v>
                </c:pt>
                <c:pt idx="5">
                  <c:v>1</c:v>
                </c:pt>
                <c:pt idx="6">
                  <c:v>0</c:v>
                </c:pt>
                <c:pt idx="7">
                  <c:v>3</c:v>
                </c:pt>
                <c:pt idx="8">
                  <c:v>3</c:v>
                </c:pt>
                <c:pt idx="9">
                  <c:v>12</c:v>
                </c:pt>
              </c:numCache>
            </c:numRef>
          </c:val>
          <c:extLst>
            <c:ext xmlns:c16="http://schemas.microsoft.com/office/drawing/2014/chart" uri="{C3380CC4-5D6E-409C-BE32-E72D297353CC}">
              <c16:uniqueId val="{00000003-F5ED-4E19-B10F-479150CD06E4}"/>
            </c:ext>
          </c:extLst>
        </c:ser>
        <c:ser>
          <c:idx val="2"/>
          <c:order val="4"/>
          <c:tx>
            <c:strRef>
              <c:f>'Mussel Boats'!$A$4</c:f>
              <c:strCache>
                <c:ptCount val="1"/>
                <c:pt idx="0">
                  <c:v>State Parks</c:v>
                </c:pt>
              </c:strCache>
            </c:strRef>
          </c:tx>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Boats'!$B$4:$K$4</c:f>
              <c:numCache>
                <c:formatCode>General</c:formatCode>
                <c:ptCount val="10"/>
                <c:pt idx="0">
                  <c:v>9</c:v>
                </c:pt>
                <c:pt idx="1">
                  <c:v>6</c:v>
                </c:pt>
                <c:pt idx="2">
                  <c:v>3</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4-F5ED-4E19-B10F-479150CD06E4}"/>
            </c:ext>
          </c:extLst>
        </c:ser>
        <c:ser>
          <c:idx val="1"/>
          <c:order val="5"/>
          <c:tx>
            <c:strRef>
              <c:f>'Mussel Boats'!$A$3</c:f>
              <c:strCache>
                <c:ptCount val="1"/>
                <c:pt idx="0">
                  <c:v>Division of Wildlife</c:v>
                </c:pt>
              </c:strCache>
            </c:strRef>
          </c:tx>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Boats'!$B$3:$K$3</c:f>
              <c:numCache>
                <c:formatCode>General</c:formatCode>
                <c:ptCount val="10"/>
                <c:pt idx="0">
                  <c:v>2</c:v>
                </c:pt>
                <c:pt idx="1">
                  <c:v>2</c:v>
                </c:pt>
                <c:pt idx="2">
                  <c:v>2</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5-F5ED-4E19-B10F-479150CD06E4}"/>
            </c:ext>
          </c:extLst>
        </c:ser>
        <c:ser>
          <c:idx val="0"/>
          <c:order val="6"/>
          <c:tx>
            <c:strRef>
              <c:f>'Mussel Boats'!$A$2</c:f>
              <c:strCache>
                <c:ptCount val="1"/>
                <c:pt idx="0">
                  <c:v>Colorado Parks and Wildlife</c:v>
                </c:pt>
              </c:strCache>
            </c:strRef>
          </c:tx>
          <c:invertIfNegative val="0"/>
          <c:cat>
            <c:numRef>
              <c:f>'Mussel Boats'!$B$1:$K$1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'Mussel Boats'!$B$2:$K$2</c:f>
              <c:numCache>
                <c:formatCode>General</c:formatCode>
                <c:ptCount val="10"/>
                <c:pt idx="0">
                  <c:v>0</c:v>
                </c:pt>
                <c:pt idx="1">
                  <c:v>0</c:v>
                </c:pt>
                <c:pt idx="2">
                  <c:v>0</c:v>
                </c:pt>
                <c:pt idx="3">
                  <c:v>7</c:v>
                </c:pt>
                <c:pt idx="4">
                  <c:v>8</c:v>
                </c:pt>
                <c:pt idx="5">
                  <c:v>9</c:v>
                </c:pt>
                <c:pt idx="6">
                  <c:v>17</c:v>
                </c:pt>
                <c:pt idx="7">
                  <c:v>16</c:v>
                </c:pt>
                <c:pt idx="8">
                  <c:v>15</c:v>
                </c:pt>
                <c:pt idx="9">
                  <c:v>34</c:v>
                </c:pt>
              </c:numCache>
            </c:numRef>
          </c:val>
          <c:extLst>
            <c:ext xmlns:c16="http://schemas.microsoft.com/office/drawing/2014/chart" uri="{C3380CC4-5D6E-409C-BE32-E72D297353CC}">
              <c16:uniqueId val="{00000006-F5ED-4E19-B10F-479150CD06E4}"/>
            </c:ext>
          </c:extLst>
        </c:ser>
        <c:dLbls>
          <c:showLegendKey val="0"/>
          <c:showVal val="0"/>
          <c:showCatName val="0"/>
          <c:showSerName val="0"/>
          <c:showPercent val="0"/>
          <c:showBubbleSize val="0"/>
        </c:dLbls>
        <c:gapWidth val="27"/>
        <c:overlap val="100"/>
        <c:axId val="508256128"/>
        <c:axId val="508260440"/>
      </c:barChart>
      <c:catAx>
        <c:axId val="508256128"/>
        <c:scaling>
          <c:orientation val="minMax"/>
        </c:scaling>
        <c:delete val="0"/>
        <c:axPos val="b"/>
        <c:numFmt formatCode="General" sourceLinked="1"/>
        <c:majorTickMark val="out"/>
        <c:minorTickMark val="none"/>
        <c:tickLblPos val="nextTo"/>
        <c:crossAx val="508260440"/>
        <c:crosses val="autoZero"/>
        <c:auto val="1"/>
        <c:lblAlgn val="ctr"/>
        <c:lblOffset val="100"/>
        <c:noMultiLvlLbl val="0"/>
      </c:catAx>
      <c:valAx>
        <c:axId val="508260440"/>
        <c:scaling>
          <c:orientation val="minMax"/>
          <c:max val="50"/>
        </c:scaling>
        <c:delete val="0"/>
        <c:axPos val="l"/>
        <c:majorGridlines/>
        <c:numFmt formatCode="General" sourceLinked="1"/>
        <c:majorTickMark val="out"/>
        <c:minorTickMark val="none"/>
        <c:tickLblPos val="nextTo"/>
        <c:crossAx val="508256128"/>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0.00584</cdr:x>
      <cdr:y>0.04482</cdr:y>
    </cdr:from>
    <cdr:to>
      <cdr:x>0.1519</cdr:x>
      <cdr:y>0.58968</cdr:y>
    </cdr:to>
    <cdr:sp macro="" textlink="">
      <cdr:nvSpPr>
        <cdr:cNvPr id="3" name="TextBox 1"/>
        <cdr:cNvSpPr txBox="1"/>
      </cdr:nvSpPr>
      <cdr:spPr>
        <a:xfrm xmlns:a="http://schemas.openxmlformats.org/drawingml/2006/main">
          <a:off x="57150" y="196806"/>
          <a:ext cx="1428750" cy="2392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endParaRPr lang="en-US" sz="1100"/>
        </a:p>
      </cdr:txBody>
    </cdr:sp>
  </cdr:relSizeAnchor>
  <cdr:relSizeAnchor xmlns:cdr="http://schemas.openxmlformats.org/drawingml/2006/chartDrawing">
    <cdr:from>
      <cdr:x>0.00713</cdr:x>
      <cdr:y>0.05381</cdr:y>
    </cdr:from>
    <cdr:to>
      <cdr:x>0.14046</cdr:x>
      <cdr:y>0.63348</cdr:y>
    </cdr:to>
    <cdr:sp macro="" textlink="">
      <cdr:nvSpPr>
        <cdr:cNvPr id="4" name="TextBox 1"/>
        <cdr:cNvSpPr txBox="1"/>
      </cdr:nvSpPr>
      <cdr:spPr>
        <a:xfrm xmlns:a="http://schemas.openxmlformats.org/drawingml/2006/main">
          <a:off x="56586" y="226546"/>
          <a:ext cx="1057839" cy="2440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endParaRPr lang="en-US" sz="1100"/>
        </a:p>
      </cdr:txBody>
    </cdr:sp>
  </cdr:relSizeAnchor>
  <cdr:relSizeAnchor xmlns:cdr="http://schemas.openxmlformats.org/drawingml/2006/chartDrawing">
    <cdr:from>
      <cdr:x>0.02665</cdr:x>
      <cdr:y>0.16531</cdr:y>
    </cdr:from>
    <cdr:to>
      <cdr:x>0.14848</cdr:x>
      <cdr:y>0.36122</cdr:y>
    </cdr:to>
    <cdr:sp macro="" textlink="">
      <cdr:nvSpPr>
        <cdr:cNvPr id="5" name="TextBox 3"/>
        <cdr:cNvSpPr txBox="1"/>
      </cdr:nvSpPr>
      <cdr:spPr>
        <a:xfrm xmlns:a="http://schemas.openxmlformats.org/drawingml/2006/main">
          <a:off x="200024" y="7715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0.08883</cdr:x>
      <cdr:y>0.38163</cdr:y>
    </cdr:from>
    <cdr:to>
      <cdr:x>0.21066</cdr:x>
      <cdr:y>0.46122</cdr:y>
    </cdr:to>
    <cdr:sp macro="" textlink="">
      <cdr:nvSpPr>
        <cdr:cNvPr id="6" name="TextBox 4"/>
        <cdr:cNvSpPr txBox="1"/>
      </cdr:nvSpPr>
      <cdr:spPr>
        <a:xfrm xmlns:a="http://schemas.openxmlformats.org/drawingml/2006/main">
          <a:off x="666749" y="1781175"/>
          <a:ext cx="914400"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a:p>
      </cdr:txBody>
    </cdr:sp>
  </cdr:relSizeAnchor>
  <cdr:relSizeAnchor xmlns:cdr="http://schemas.openxmlformats.org/drawingml/2006/chartDrawing">
    <cdr:from>
      <cdr:x>0.03173</cdr:x>
      <cdr:y>0.14082</cdr:y>
    </cdr:from>
    <cdr:to>
      <cdr:x>0.16371</cdr:x>
      <cdr:y>0.5</cdr:y>
    </cdr:to>
    <cdr:sp macro="" textlink="">
      <cdr:nvSpPr>
        <cdr:cNvPr id="7" name="TextBox 5"/>
        <cdr:cNvSpPr txBox="1"/>
      </cdr:nvSpPr>
      <cdr:spPr>
        <a:xfrm xmlns:a="http://schemas.openxmlformats.org/drawingml/2006/main">
          <a:off x="238123" y="657226"/>
          <a:ext cx="990601" cy="167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aseline="0"/>
        </a:p>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0.00584</cdr:x>
      <cdr:y>0.04482</cdr:y>
    </cdr:from>
    <cdr:to>
      <cdr:x>0.1519</cdr:x>
      <cdr:y>0.58968</cdr:y>
    </cdr:to>
    <cdr:sp macro="" textlink="">
      <cdr:nvSpPr>
        <cdr:cNvPr id="2" name="TextBox 1"/>
        <cdr:cNvSpPr txBox="1"/>
      </cdr:nvSpPr>
      <cdr:spPr>
        <a:xfrm xmlns:a="http://schemas.openxmlformats.org/drawingml/2006/main">
          <a:off x="57150" y="196806"/>
          <a:ext cx="1428750" cy="2392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endParaRPr lang="en-US" sz="1100"/>
        </a:p>
      </cdr:txBody>
    </cdr:sp>
  </cdr:relSizeAnchor>
  <cdr:relSizeAnchor xmlns:cdr="http://schemas.openxmlformats.org/drawingml/2006/chartDrawing">
    <cdr:from>
      <cdr:x>0.00713</cdr:x>
      <cdr:y>0.05381</cdr:y>
    </cdr:from>
    <cdr:to>
      <cdr:x>0.14046</cdr:x>
      <cdr:y>0.63348</cdr:y>
    </cdr:to>
    <cdr:sp macro="" textlink="">
      <cdr:nvSpPr>
        <cdr:cNvPr id="3" name="TextBox 1"/>
        <cdr:cNvSpPr txBox="1"/>
      </cdr:nvSpPr>
      <cdr:spPr>
        <a:xfrm xmlns:a="http://schemas.openxmlformats.org/drawingml/2006/main">
          <a:off x="56586" y="226546"/>
          <a:ext cx="1057839" cy="2440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endParaRPr lang="en-US" sz="1100"/>
        </a:p>
      </cdr:txBody>
    </cdr:sp>
  </cdr:relSizeAnchor>
  <cdr:relSizeAnchor xmlns:cdr="http://schemas.openxmlformats.org/drawingml/2006/chartDrawing">
    <cdr:from>
      <cdr:x>0.02665</cdr:x>
      <cdr:y>0.16531</cdr:y>
    </cdr:from>
    <cdr:to>
      <cdr:x>0.14848</cdr:x>
      <cdr:y>0.36122</cdr:y>
    </cdr:to>
    <cdr:sp macro="" textlink="">
      <cdr:nvSpPr>
        <cdr:cNvPr id="4" name="TextBox 3"/>
        <cdr:cNvSpPr txBox="1"/>
      </cdr:nvSpPr>
      <cdr:spPr>
        <a:xfrm xmlns:a="http://schemas.openxmlformats.org/drawingml/2006/main">
          <a:off x="200024" y="7715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0.08883</cdr:x>
      <cdr:y>0.38163</cdr:y>
    </cdr:from>
    <cdr:to>
      <cdr:x>0.21066</cdr:x>
      <cdr:y>0.46122</cdr:y>
    </cdr:to>
    <cdr:sp macro="" textlink="">
      <cdr:nvSpPr>
        <cdr:cNvPr id="5" name="TextBox 4"/>
        <cdr:cNvSpPr txBox="1"/>
      </cdr:nvSpPr>
      <cdr:spPr>
        <a:xfrm xmlns:a="http://schemas.openxmlformats.org/drawingml/2006/main">
          <a:off x="666749" y="1781175"/>
          <a:ext cx="914400"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a:p>
      </cdr:txBody>
    </cdr:sp>
  </cdr:relSizeAnchor>
  <cdr:relSizeAnchor xmlns:cdr="http://schemas.openxmlformats.org/drawingml/2006/chartDrawing">
    <cdr:from>
      <cdr:x>0.03173</cdr:x>
      <cdr:y>0.14082</cdr:y>
    </cdr:from>
    <cdr:to>
      <cdr:x>0.16371</cdr:x>
      <cdr:y>0.5</cdr:y>
    </cdr:to>
    <cdr:sp macro="" textlink="">
      <cdr:nvSpPr>
        <cdr:cNvPr id="6" name="TextBox 5"/>
        <cdr:cNvSpPr txBox="1"/>
      </cdr:nvSpPr>
      <cdr:spPr>
        <a:xfrm xmlns:a="http://schemas.openxmlformats.org/drawingml/2006/main">
          <a:off x="238123" y="657226"/>
          <a:ext cx="990601" cy="167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aseline="0"/>
        </a:p>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7.8583E-8</cdr:x>
      <cdr:y>0.04124</cdr:y>
    </cdr:from>
    <cdr:to>
      <cdr:x>0.15868</cdr:x>
      <cdr:y>0.6448</cdr:y>
    </cdr:to>
    <cdr:sp macro="" textlink="">
      <cdr:nvSpPr>
        <cdr:cNvPr id="2" name="TextBox 1"/>
        <cdr:cNvSpPr txBox="1"/>
      </cdr:nvSpPr>
      <cdr:spPr>
        <a:xfrm xmlns:a="http://schemas.openxmlformats.org/drawingml/2006/main">
          <a:off x="1" y="304800"/>
          <a:ext cx="2019299" cy="4461153"/>
        </a:xfrm>
        <a:prstGeom xmlns:a="http://schemas.openxmlformats.org/drawingml/2006/main" prst="rect">
          <a:avLst/>
        </a:prstGeom>
      </cdr:spPr>
      <cdr:txBody>
        <a:bodyPr xmlns:a="http://schemas.openxmlformats.org/drawingml/2006/main" wrap="none" rtlCol="0" anchor="ctr"/>
        <a:lstStyle xmlns:a="http://schemas.openxmlformats.org/drawingml/2006/main"/>
        <a:p xmlns:a="http://schemas.openxmlformats.org/drawingml/2006/main">
          <a:pPr algn="ctr"/>
          <a:r>
            <a:rPr lang="en-US" sz="3200" b="1" dirty="0"/>
            <a:t>Total</a:t>
          </a:r>
        </a:p>
        <a:p xmlns:a="http://schemas.openxmlformats.org/drawingml/2006/main">
          <a:pPr algn="ctr"/>
          <a:r>
            <a:rPr lang="en-US" sz="3200" b="1" dirty="0"/>
            <a:t>Intercepted</a:t>
          </a:r>
        </a:p>
        <a:p xmlns:a="http://schemas.openxmlformats.org/drawingml/2006/main">
          <a:pPr algn="ctr"/>
          <a:r>
            <a:rPr lang="en-US" sz="3200" b="1" dirty="0"/>
            <a:t>Vessels:</a:t>
          </a:r>
        </a:p>
        <a:p xmlns:a="http://schemas.openxmlformats.org/drawingml/2006/main">
          <a:pPr algn="ctr"/>
          <a:r>
            <a:rPr lang="en-US" sz="3200" b="1" dirty="0"/>
            <a:t>195</a:t>
          </a:r>
        </a:p>
      </cdr:txBody>
    </cdr:sp>
  </cdr:relSizeAnchor>
  <cdr:relSizeAnchor xmlns:cdr="http://schemas.openxmlformats.org/drawingml/2006/chartDrawing">
    <cdr:from>
      <cdr:x>0.00584</cdr:x>
      <cdr:y>0.04482</cdr:y>
    </cdr:from>
    <cdr:to>
      <cdr:x>0.1519</cdr:x>
      <cdr:y>0.58968</cdr:y>
    </cdr:to>
    <cdr:sp macro="" textlink="">
      <cdr:nvSpPr>
        <cdr:cNvPr id="3" name="TextBox 1"/>
        <cdr:cNvSpPr txBox="1"/>
      </cdr:nvSpPr>
      <cdr:spPr>
        <a:xfrm xmlns:a="http://schemas.openxmlformats.org/drawingml/2006/main">
          <a:off x="57150" y="196806"/>
          <a:ext cx="1428750" cy="2392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endParaRPr lang="en-US" sz="1100"/>
        </a:p>
      </cdr:txBody>
    </cdr:sp>
  </cdr:relSizeAnchor>
  <cdr:relSizeAnchor xmlns:cdr="http://schemas.openxmlformats.org/drawingml/2006/chartDrawing">
    <cdr:from>
      <cdr:x>0.00713</cdr:x>
      <cdr:y>0.05381</cdr:y>
    </cdr:from>
    <cdr:to>
      <cdr:x>0.14046</cdr:x>
      <cdr:y>0.63348</cdr:y>
    </cdr:to>
    <cdr:sp macro="" textlink="">
      <cdr:nvSpPr>
        <cdr:cNvPr id="4" name="TextBox 1"/>
        <cdr:cNvSpPr txBox="1"/>
      </cdr:nvSpPr>
      <cdr:spPr>
        <a:xfrm xmlns:a="http://schemas.openxmlformats.org/drawingml/2006/main">
          <a:off x="56586" y="226546"/>
          <a:ext cx="1057839" cy="2440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pPr algn="ctr"/>
          <a:endParaRPr lang="en-US" sz="1200" b="1"/>
        </a:p>
        <a:p xmlns:a="http://schemas.openxmlformats.org/drawingml/2006/main">
          <a:endParaRPr lang="en-US" sz="1100"/>
        </a:p>
      </cdr:txBody>
    </cdr:sp>
  </cdr:relSizeAnchor>
  <cdr:relSizeAnchor xmlns:cdr="http://schemas.openxmlformats.org/drawingml/2006/chartDrawing">
    <cdr:from>
      <cdr:x>0.02665</cdr:x>
      <cdr:y>0.16531</cdr:y>
    </cdr:from>
    <cdr:to>
      <cdr:x>0.14848</cdr:x>
      <cdr:y>0.36122</cdr:y>
    </cdr:to>
    <cdr:sp macro="" textlink="">
      <cdr:nvSpPr>
        <cdr:cNvPr id="5" name="TextBox 3"/>
        <cdr:cNvSpPr txBox="1"/>
      </cdr:nvSpPr>
      <cdr:spPr>
        <a:xfrm xmlns:a="http://schemas.openxmlformats.org/drawingml/2006/main">
          <a:off x="200024" y="7715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0.08883</cdr:x>
      <cdr:y>0.38163</cdr:y>
    </cdr:from>
    <cdr:to>
      <cdr:x>0.21066</cdr:x>
      <cdr:y>0.46122</cdr:y>
    </cdr:to>
    <cdr:sp macro="" textlink="">
      <cdr:nvSpPr>
        <cdr:cNvPr id="6" name="TextBox 4"/>
        <cdr:cNvSpPr txBox="1"/>
      </cdr:nvSpPr>
      <cdr:spPr>
        <a:xfrm xmlns:a="http://schemas.openxmlformats.org/drawingml/2006/main">
          <a:off x="666749" y="1781175"/>
          <a:ext cx="914400" cy="3714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a:p>
      </cdr:txBody>
    </cdr:sp>
  </cdr:relSizeAnchor>
  <cdr:relSizeAnchor xmlns:cdr="http://schemas.openxmlformats.org/drawingml/2006/chartDrawing">
    <cdr:from>
      <cdr:x>0.03173</cdr:x>
      <cdr:y>0.14082</cdr:y>
    </cdr:from>
    <cdr:to>
      <cdr:x>0.16371</cdr:x>
      <cdr:y>0.5</cdr:y>
    </cdr:to>
    <cdr:sp macro="" textlink="">
      <cdr:nvSpPr>
        <cdr:cNvPr id="7" name="TextBox 5"/>
        <cdr:cNvSpPr txBox="1"/>
      </cdr:nvSpPr>
      <cdr:spPr>
        <a:xfrm xmlns:a="http://schemas.openxmlformats.org/drawingml/2006/main">
          <a:off x="238123" y="657226"/>
          <a:ext cx="990601" cy="1676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aseline="0"/>
        </a:p>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257300" y="720725"/>
            <a:ext cx="4800600" cy="3600450"/>
          </a:xfrm>
          <a:prstGeom prst="rect">
            <a:avLst/>
          </a:prstGeom>
          <a:noFill/>
          <a:ln w="12700" cap="rnd">
            <a:noFill/>
            <a:round/>
            <a:headEnd/>
            <a:tailEnd/>
          </a:ln>
        </p:spPr>
      </p:sp>
      <p:sp>
        <p:nvSpPr>
          <p:cNvPr id="10242" name="Rectangle 2"/>
          <p:cNvSpPr>
            <a:spLocks noGrp="1"/>
          </p:cNvSpPr>
          <p:nvPr>
            <p:ph type="body" sz="quarter" idx="3"/>
          </p:nvPr>
        </p:nvSpPr>
        <p:spPr bwMode="auto">
          <a:xfrm>
            <a:off x="975360" y="4560570"/>
            <a:ext cx="5364480" cy="4320540"/>
          </a:xfrm>
          <a:prstGeom prst="rect">
            <a:avLst/>
          </a:prstGeom>
          <a:noFill/>
          <a:ln w="12700" cap="rnd" cmpd="sng">
            <a:noFill/>
            <a:prstDash val="solid"/>
            <a:round/>
            <a:headEnd type="none" w="med" len="med"/>
            <a:tailEnd type="none" w="med" len="med"/>
          </a:ln>
          <a:effectLst/>
        </p:spPr>
        <p:txBody>
          <a:bodyPr vert="horz" wrap="square" lIns="96661" tIns="48331" rIns="96661" bIns="48331"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sng" dirty="0"/>
              <a:t>Introduction</a:t>
            </a:r>
            <a:endParaRPr lang="en-US" dirty="0"/>
          </a:p>
          <a:p>
            <a:r>
              <a:rPr lang="en-US" dirty="0"/>
              <a:t>Welcome to the State of Colorado’s Watercraft Inspection and Decontamination (WID) course for new Authorized Agents. The purpose of this course is to provide standardized training that prepares staff to protect the waters of our great state from harmful invasive species.  </a:t>
            </a:r>
          </a:p>
        </p:txBody>
      </p:sp>
      <p:sp>
        <p:nvSpPr>
          <p:cNvPr id="5632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C9BF49A-D3B1-4F69-B983-03D3ECCE4B73}" type="slidenum">
              <a:rPr lang="en-US" smtClean="0"/>
              <a:pPr/>
              <a:t>1</a:t>
            </a:fld>
            <a:endParaRPr lang="en-US"/>
          </a:p>
        </p:txBody>
      </p:sp>
    </p:spTree>
    <p:extLst>
      <p:ext uri="{BB962C8B-B14F-4D97-AF65-F5344CB8AC3E}">
        <p14:creationId xmlns:p14="http://schemas.microsoft.com/office/powerpoint/2010/main" val="107514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Qualified Peace Officers are Post Certified Officers.  They can ORDER the boater to comply and impound the boat if the boater does not comply.  Peace officers are only needed if the boater is noncompliant.  It is rare but for those inspectors that have needed law enforcement, it’s really great to have them!  </a:t>
            </a:r>
          </a:p>
        </p:txBody>
      </p:sp>
      <p:sp>
        <p:nvSpPr>
          <p:cNvPr id="6656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9DCC6FEF-221A-48B7-A18A-F0803179EB97}" type="slidenum">
              <a:rPr lang="en-US" smtClean="0"/>
              <a:pPr/>
              <a:t>10</a:t>
            </a:fld>
            <a:endParaRPr lang="en-US"/>
          </a:p>
        </p:txBody>
      </p:sp>
    </p:spTree>
    <p:extLst>
      <p:ext uri="{BB962C8B-B14F-4D97-AF65-F5344CB8AC3E}">
        <p14:creationId xmlns:p14="http://schemas.microsoft.com/office/powerpoint/2010/main" val="2204353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Act also provides authority to create “authorized locations” which is the location where watercraft inspection and decontamination (WID) takes place and is authorized by the state.  This is where you will be working.  The language was updated in regulation in January</a:t>
            </a:r>
            <a:r>
              <a:rPr lang="en-US" baseline="0" dirty="0"/>
              <a:t> 2017</a:t>
            </a:r>
            <a:r>
              <a:rPr lang="en-US" dirty="0"/>
              <a:t> and</a:t>
            </a:r>
            <a:r>
              <a:rPr lang="en-US" baseline="0" dirty="0"/>
              <a:t> went into effect on March 1, 2017.  Changes are highlighted in red text.</a:t>
            </a:r>
            <a:endParaRPr lang="en-US" dirty="0"/>
          </a:p>
          <a:p>
            <a:endParaRPr lang="en-US" dirty="0"/>
          </a:p>
          <a:p>
            <a:endParaRPr lang="en-US" dirty="0"/>
          </a:p>
          <a:p>
            <a:endParaRPr lang="en-US" dirty="0"/>
          </a:p>
        </p:txBody>
      </p:sp>
      <p:sp>
        <p:nvSpPr>
          <p:cNvPr id="6758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42667377-FFC2-4681-B151-05CB507A9E18}" type="slidenum">
              <a:rPr lang="en-US" smtClean="0"/>
              <a:pPr/>
              <a:t>11</a:t>
            </a:fld>
            <a:endParaRPr lang="en-US"/>
          </a:p>
        </p:txBody>
      </p:sp>
    </p:spTree>
    <p:extLst>
      <p:ext uri="{BB962C8B-B14F-4D97-AF65-F5344CB8AC3E}">
        <p14:creationId xmlns:p14="http://schemas.microsoft.com/office/powerpoint/2010/main" val="51423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 Regulations are covered in</a:t>
            </a:r>
            <a:r>
              <a:rPr lang="en-US" baseline="0" dirty="0"/>
              <a:t> Chapter P-8 of Colorado parks and wildlife regulations.</a:t>
            </a:r>
          </a:p>
          <a:p>
            <a:br>
              <a:rPr lang="en-US" baseline="0" dirty="0"/>
            </a:br>
            <a:r>
              <a:rPr lang="en-US" baseline="0" dirty="0"/>
              <a:t>These regulations require that all persons be trained and certified by CPW prior to performing inspections in Colorado. They also allow CPW to create authorized locations, set the ANS list, mandate inspection &amp; decontamination and set the standards by which these activities will be performed. </a:t>
            </a:r>
            <a:endParaRPr lang="en-US" dirty="0"/>
          </a:p>
          <a:p>
            <a:endParaRPr lang="en-US" dirty="0"/>
          </a:p>
        </p:txBody>
      </p:sp>
    </p:spTree>
    <p:extLst>
      <p:ext uri="{BB962C8B-B14F-4D97-AF65-F5344CB8AC3E}">
        <p14:creationId xmlns:p14="http://schemas.microsoft.com/office/powerpoint/2010/main" val="2131137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In 2017, the CPW made</a:t>
            </a:r>
            <a:r>
              <a:rPr lang="en-US" baseline="0" dirty="0"/>
              <a:t> several updates to quite outdated ANS regulations.  This included updates to reflect the merger of CPW and changes in decontamination protocol since the program began.  More significant chances include definitions and the requirement for all boaters to be clean, drain and dry in between each and every use.  Boaters are now required to remove all </a:t>
            </a:r>
            <a:r>
              <a:rPr lang="en-US" baseline="0" dirty="0" err="1"/>
              <a:t>plnats</a:t>
            </a:r>
            <a:r>
              <a:rPr lang="en-US" baseline="0" dirty="0"/>
              <a:t> and water drain plugs from the watercraft upon exiting.  It is now prohibited from transporting a conveyance overland with plants on board or plugs in place.  </a:t>
            </a:r>
            <a:r>
              <a:rPr lang="en-US" dirty="0"/>
              <a:t>This includes CPW</a:t>
            </a:r>
            <a:r>
              <a:rPr lang="en-US" baseline="0" dirty="0"/>
              <a:t> Staff – Aquatic Biologists need to follow these new regulations too! </a:t>
            </a:r>
            <a:endParaRPr lang="en-US" dirty="0"/>
          </a:p>
          <a:p>
            <a:endParaRPr lang="en-US" dirty="0"/>
          </a:p>
          <a:p>
            <a:r>
              <a:rPr lang="en-US" dirty="0"/>
              <a:t>In 2018, the Parks and Wildlife Commission passed a citizen’s petition</a:t>
            </a:r>
            <a:r>
              <a:rPr lang="en-US" baseline="0" dirty="0"/>
              <a:t> to change the exempt boat list in Parks Chapter 8 ANS Regulations (800-K).  The Commission added the language “and hand powered” to the definition and added foldable plastic boats to the list of types of exempt watercraft.  There are now 10 exempt watercraft in Colorado that do not need inspection prior to launching in state waters.  Only hand-powered, non-trailered, watercraft listed here are exempt, meaning that any motor, including an electric motor, causes a craft to lose it’s exemption and now requires inspection.  We will talk about this again in the third module on inspection.</a:t>
            </a:r>
            <a:endParaRPr lang="en-US" dirty="0"/>
          </a:p>
        </p:txBody>
      </p:sp>
    </p:spTree>
    <p:extLst>
      <p:ext uri="{BB962C8B-B14F-4D97-AF65-F5344CB8AC3E}">
        <p14:creationId xmlns:p14="http://schemas.microsoft.com/office/powerpoint/2010/main" val="3138023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257300" y="722313"/>
            <a:ext cx="4802188" cy="360045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The WID program is a partnership based program that is still being implemented today.  The Zebra and Quagga Mussel Management Plan is on the Parks and Wildlife website for anyone to view. Each Authorized Location is listed and there are site plans for each reservoir.</a:t>
            </a:r>
          </a:p>
          <a:p>
            <a:pPr eaLnBrk="1" hangingPunct="1"/>
            <a:endParaRPr lang="en-US"/>
          </a:p>
          <a:p>
            <a:pPr eaLnBrk="1" hangingPunct="1"/>
            <a:r>
              <a:rPr lang="en-US"/>
              <a:t>There are three main components of the program are sampling, WID, and education</a:t>
            </a:r>
          </a:p>
        </p:txBody>
      </p:sp>
      <p:sp>
        <p:nvSpPr>
          <p:cNvPr id="69636"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F3146540-CCC5-4103-B915-B3CF103EA51E}" type="slidenum">
              <a:rPr lang="en-US" smtClean="0"/>
              <a:pPr/>
              <a:t>14</a:t>
            </a:fld>
            <a:endParaRPr lang="en-US"/>
          </a:p>
        </p:txBody>
      </p:sp>
    </p:spTree>
    <p:extLst>
      <p:ext uri="{BB962C8B-B14F-4D97-AF65-F5344CB8AC3E}">
        <p14:creationId xmlns:p14="http://schemas.microsoft.com/office/powerpoint/2010/main" val="164307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In 2018, The Mussel Free Colorado Act was passed!</a:t>
            </a:r>
          </a:p>
          <a:p>
            <a:endParaRPr lang="en-US" dirty="0"/>
          </a:p>
          <a:p>
            <a:r>
              <a:rPr lang="en-US" dirty="0"/>
              <a:t>This act create</a:t>
            </a:r>
            <a:r>
              <a:rPr lang="en-US" baseline="0" dirty="0"/>
              <a:t> the ANS Stamp that is required of all motorboats and sailboats operating on Colorado’s waters starting in 2019! This stamp will come at a cost of $25 for Colorado residents and $50 for non-residents. These funds will go directly to the ANS program to assist in funding our program for years to come!</a:t>
            </a:r>
          </a:p>
          <a:p>
            <a:endParaRPr lang="en-US" baseline="0" dirty="0"/>
          </a:p>
          <a:p>
            <a:r>
              <a:rPr lang="en-US" baseline="0" dirty="0"/>
              <a:t>The Mussel Free Colorado Act also increased penalties for ANS related violations and also allows CPW to recover costs incurred for storage and decontamination of mussel fouled boats.</a:t>
            </a:r>
            <a:endParaRPr lang="en-US" dirty="0"/>
          </a:p>
          <a:p>
            <a:endParaRPr lang="en-US" dirty="0"/>
          </a:p>
        </p:txBody>
      </p:sp>
    </p:spTree>
    <p:extLst>
      <p:ext uri="{BB962C8B-B14F-4D97-AF65-F5344CB8AC3E}">
        <p14:creationId xmlns:p14="http://schemas.microsoft.com/office/powerpoint/2010/main" val="3692879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First we’ll talk about sampling and monitoring.</a:t>
            </a:r>
          </a:p>
        </p:txBody>
      </p:sp>
      <p:sp>
        <p:nvSpPr>
          <p:cNvPr id="7066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6246B5D6-7D5B-4E49-89FE-0DE3899D1C50}" type="slidenum">
              <a:rPr lang="en-US" smtClean="0"/>
              <a:pPr/>
              <a:t>16</a:t>
            </a:fld>
            <a:endParaRPr lang="en-US"/>
          </a:p>
        </p:txBody>
      </p:sp>
    </p:spTree>
    <p:extLst>
      <p:ext uri="{BB962C8B-B14F-4D97-AF65-F5344CB8AC3E}">
        <p14:creationId xmlns:p14="http://schemas.microsoft.com/office/powerpoint/2010/main" val="91293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a:latin typeface="Arial Rounded MT Bold" pitchFamily="34" charset="0"/>
              </a:rPr>
              <a:t>ANS sampling crews monitor over 500 waters in the state.  The crews follow standardized protocols that target specific life cycles of mussels.  We do plankton tows to find </a:t>
            </a:r>
            <a:r>
              <a:rPr lang="en-US" sz="1100" dirty="0" err="1">
                <a:latin typeface="Arial Rounded MT Bold" pitchFamily="34" charset="0"/>
              </a:rPr>
              <a:t>veligers</a:t>
            </a:r>
            <a:r>
              <a:rPr lang="en-US" sz="1100" dirty="0">
                <a:latin typeface="Arial Rounded MT Bold" pitchFamily="34" charset="0"/>
              </a:rPr>
              <a:t>, the initial microscopic, </a:t>
            </a:r>
            <a:r>
              <a:rPr lang="en-US" sz="1100" dirty="0" err="1">
                <a:latin typeface="Arial Rounded MT Bold" pitchFamily="34" charset="0"/>
              </a:rPr>
              <a:t>planktonic</a:t>
            </a:r>
            <a:r>
              <a:rPr lang="en-US" sz="1100" dirty="0">
                <a:latin typeface="Arial Rounded MT Bold" pitchFamily="34" charset="0"/>
              </a:rPr>
              <a:t> “baby” life stage, we set out substrates to find the second life stage called “settlers” which is when the mussels begin to settle out of the water column and build shells, and last we do shoreline surveys to search for adult mussels.  You will learn more about the mussel life cycle in the next module on biology.  The crews also sample for crayfish, plants, and other mollusk.  This year we will begin </a:t>
            </a:r>
            <a:r>
              <a:rPr lang="en-US" sz="1100" dirty="0" err="1">
                <a:latin typeface="Arial Rounded MT Bold" pitchFamily="34" charset="0"/>
              </a:rPr>
              <a:t>waterflea</a:t>
            </a:r>
            <a:r>
              <a:rPr lang="en-US" sz="1100" dirty="0">
                <a:latin typeface="Arial Rounded MT Bold" pitchFamily="34" charset="0"/>
              </a:rPr>
              <a:t> monitoring in response to detecting them for the first time in the state last year.      </a:t>
            </a:r>
          </a:p>
          <a:p>
            <a:pPr eaLnBrk="1" hangingPunct="1">
              <a:spcBef>
                <a:spcPct val="0"/>
              </a:spcBef>
            </a:pPr>
            <a:r>
              <a:rPr lang="en-US" sz="1100" dirty="0">
                <a:latin typeface="Arial Rounded MT Bold" pitchFamily="34" charset="0"/>
              </a:rPr>
              <a:t>You will see these crews throughout the year.  The frequency and quantity at which we sample is based on the risk of the water body.  Please help them to get on the water fast so they can get their work done efficiently.</a:t>
            </a:r>
          </a:p>
          <a:p>
            <a:pPr eaLnBrk="1" hangingPunct="1">
              <a:spcBef>
                <a:spcPct val="0"/>
              </a:spcBef>
            </a:pPr>
            <a:endParaRPr lang="en-US" sz="1100" dirty="0">
              <a:latin typeface="Arial Rounded MT Bold" pitchFamily="34" charset="0"/>
            </a:endParaRPr>
          </a:p>
          <a:p>
            <a:pPr eaLnBrk="1" hangingPunct="1">
              <a:spcBef>
                <a:spcPct val="0"/>
              </a:spcBef>
            </a:pPr>
            <a:r>
              <a:rPr lang="en-US" sz="1100" b="1" dirty="0">
                <a:latin typeface="Arial Rounded MT Bold" pitchFamily="34" charset="0"/>
              </a:rPr>
              <a:t>Trainer’s Note: </a:t>
            </a:r>
            <a:r>
              <a:rPr lang="en-US" sz="1100" dirty="0">
                <a:latin typeface="Arial Rounded MT Bold" pitchFamily="34" charset="0"/>
              </a:rPr>
              <a:t> You need to connect the dots for students between types of sampling and life cycle. It’s important that they get an introduction to life cycle here, in order for the detailed explanation in the next module to make sense.  Second, they need to know this is about more than mussels and we are monitoring streams (which run in and out of reservoirs) and for other ANS (crayfish, plants, </a:t>
            </a:r>
            <a:r>
              <a:rPr lang="en-US" sz="1100" dirty="0" err="1">
                <a:latin typeface="Arial Rounded MT Bold" pitchFamily="34" charset="0"/>
              </a:rPr>
              <a:t>waterfleas</a:t>
            </a:r>
            <a:r>
              <a:rPr lang="en-US" sz="1100" dirty="0">
                <a:latin typeface="Arial Rounded MT Bold" pitchFamily="34" charset="0"/>
              </a:rPr>
              <a:t>, mollusks).  Third, they need to know that the amount of monitoring is dependent on the risk at each reservoirs and they will see crews throughout the summer coming to monitor their lake/reservoir. Please get them on the water fast!</a:t>
            </a:r>
            <a:endParaRPr lang="en-US" sz="1100" b="1" dirty="0">
              <a:latin typeface="Arial Rounded MT Bold" pitchFamily="34" charset="0"/>
            </a:endParaRPr>
          </a:p>
          <a:p>
            <a:pPr eaLnBrk="1" hangingPunct="1">
              <a:spcBef>
                <a:spcPct val="0"/>
              </a:spcBef>
            </a:pPr>
            <a:endParaRPr lang="en-US" sz="1100" dirty="0">
              <a:latin typeface="Arial Rounded MT Bold" pitchFamily="34" charset="0"/>
            </a:endParaRPr>
          </a:p>
        </p:txBody>
      </p:sp>
      <p:sp>
        <p:nvSpPr>
          <p:cNvPr id="7168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FF1FA620-C7DD-436A-B4B7-6E762A042C35}" type="slidenum">
              <a:rPr lang="en-US" smtClean="0"/>
              <a:pPr/>
              <a:t>17</a:t>
            </a:fld>
            <a:endParaRPr lang="en-US"/>
          </a:p>
        </p:txBody>
      </p:sp>
    </p:spTree>
    <p:extLst>
      <p:ext uri="{BB962C8B-B14F-4D97-AF65-F5344CB8AC3E}">
        <p14:creationId xmlns:p14="http://schemas.microsoft.com/office/powerpoint/2010/main" val="58686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As you can see, we focus the monitoring on plankton tows to try to find the earliest introduction of mussel possible, versus the invasion which would be too late to do anything about.  We also spend considerable time doing water quality monitoring to establish the likelihood of invasion should introduction occur.</a:t>
            </a:r>
          </a:p>
        </p:txBody>
      </p:sp>
      <p:sp>
        <p:nvSpPr>
          <p:cNvPr id="7270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7536A984-A525-4FB5-A891-C4901A20ECDA}" type="slidenum">
              <a:rPr lang="en-US" smtClean="0"/>
              <a:pPr/>
              <a:t>18</a:t>
            </a:fld>
            <a:endParaRPr lang="en-US"/>
          </a:p>
        </p:txBody>
      </p:sp>
    </p:spTree>
    <p:extLst>
      <p:ext uri="{BB962C8B-B14F-4D97-AF65-F5344CB8AC3E}">
        <p14:creationId xmlns:p14="http://schemas.microsoft.com/office/powerpoint/2010/main" val="2547935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You know we sample for AIS using different methods for different life stages.  Similarly, we have different standards to positively identify zebra in quagga mussels depending on the life stage (or to verify a detection of an AIS). </a:t>
            </a:r>
          </a:p>
          <a:p>
            <a:endParaRPr lang="en-US"/>
          </a:p>
          <a:p>
            <a:r>
              <a:rPr lang="en-US"/>
              <a:t>For veligers, or the microscopic, larval stage of mussels, the organism must first be identified under a microscope.  We need to see an animal.  Then we use PCR, or polymerase chain reaction, to confirm the species identification using molecular analysis or DNA analaysis.  Lastly, gene sequencing is used to ensure the DNA of the species in question genetically matches zebra or quagga mussels.  </a:t>
            </a:r>
            <a:r>
              <a:rPr lang="en-US" u="sng"/>
              <a:t>In order to list a water body for veligers, we have to see the animal and get positive results on two rounds of genetics to confirm there is no other animal in the world it could be!</a:t>
            </a:r>
          </a:p>
          <a:p>
            <a:endParaRPr lang="en-US"/>
          </a:p>
          <a:p>
            <a:r>
              <a:rPr lang="en-US"/>
              <a:t>For the settler and adult life stage of mussels, taxonomic identification must be confirmed by two independent experts. DNA analysis may or may not be required for further confirmation.  The same is true of plants, mollusks and crustaceans.</a:t>
            </a:r>
          </a:p>
          <a:p>
            <a:endParaRPr lang="en-US"/>
          </a:p>
        </p:txBody>
      </p:sp>
      <p:sp>
        <p:nvSpPr>
          <p:cNvPr id="7373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FCFB7888-27AA-47BC-9F11-E740CA39DFBF}" type="slidenum">
              <a:rPr lang="en-US" smtClean="0"/>
              <a:pPr/>
              <a:t>19</a:t>
            </a:fld>
            <a:endParaRPr lang="en-US"/>
          </a:p>
        </p:txBody>
      </p:sp>
    </p:spTree>
    <p:extLst>
      <p:ext uri="{BB962C8B-B14F-4D97-AF65-F5344CB8AC3E}">
        <p14:creationId xmlns:p14="http://schemas.microsoft.com/office/powerpoint/2010/main" val="405376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Invasive species can be terrestrial, meaning land based, or aquatic, meaning water based. They are not native to the area and can be plants, animals, or pathogens that cause disease. Invasive species have no predators outside of their native range, and have harmful effects on natural resources and our use of those resources. They can have serious economic, cultural and ecological impacts. This course focuses on aquatic nuisance species (or ANS), since recreation boats moving over land are most likely to spread aquatic nuisance species out west.</a:t>
            </a:r>
          </a:p>
          <a:p>
            <a:endParaRPr lang="en-US"/>
          </a:p>
          <a:p>
            <a:endParaRPr lang="en-US"/>
          </a:p>
        </p:txBody>
      </p:sp>
      <p:sp>
        <p:nvSpPr>
          <p:cNvPr id="5734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F180B883-2C37-45F5-A9E8-0494F5EBD3E8}" type="slidenum">
              <a:rPr lang="en-US" smtClean="0"/>
              <a:pPr/>
              <a:t>2</a:t>
            </a:fld>
            <a:endParaRPr lang="en-US"/>
          </a:p>
        </p:txBody>
      </p:sp>
    </p:spTree>
    <p:extLst>
      <p:ext uri="{BB962C8B-B14F-4D97-AF65-F5344CB8AC3E}">
        <p14:creationId xmlns:p14="http://schemas.microsoft.com/office/powerpoint/2010/main" val="92041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August 2013, the western states gathered in Denver and agreed on the regional language and water body definitions for AIS detected waters.  Colorado adopted this language in January 2014, along with other states.  </a:t>
            </a:r>
          </a:p>
          <a:p>
            <a:endParaRPr lang="en-US" dirty="0"/>
          </a:p>
          <a:p>
            <a:r>
              <a:rPr lang="en-US" dirty="0"/>
              <a:t>There have been NO adults detected in Colorado’s water bodies to date.  We have only found </a:t>
            </a:r>
            <a:r>
              <a:rPr lang="en-US" dirty="0" err="1"/>
              <a:t>veligers</a:t>
            </a:r>
            <a:r>
              <a:rPr lang="en-US" dirty="0"/>
              <a:t> or DNA in Colorado.</a:t>
            </a:r>
          </a:p>
          <a:p>
            <a:endParaRPr lang="en-US" dirty="0"/>
          </a:p>
          <a:p>
            <a:r>
              <a:rPr lang="en-US" b="1" dirty="0"/>
              <a:t>Most waters in Colorado are negative, and therefore operate as prevention waters.  </a:t>
            </a:r>
          </a:p>
          <a:p>
            <a:r>
              <a:rPr lang="en-US" dirty="0"/>
              <a:t>Inconclusive means there has been an exposure to mussels but actual organisms have not been found, only environmental DNA.  There are no inconclusive waters in Colorado.</a:t>
            </a:r>
          </a:p>
          <a:p>
            <a:r>
              <a:rPr lang="en-US" dirty="0"/>
              <a:t>Suspect means that a water has met the minimum criteria for detection only once.  Green Mountain Reservoir had a single </a:t>
            </a:r>
            <a:r>
              <a:rPr lang="en-US" dirty="0" err="1"/>
              <a:t>veliger</a:t>
            </a:r>
            <a:r>
              <a:rPr lang="en-US" dirty="0"/>
              <a:t> detection in August</a:t>
            </a:r>
            <a:r>
              <a:rPr lang="en-US" baseline="0" dirty="0"/>
              <a:t> 2017 and is currently considered suspect.</a:t>
            </a:r>
            <a:endParaRPr lang="en-US" dirty="0"/>
          </a:p>
          <a:p>
            <a:r>
              <a:rPr lang="en-US" dirty="0"/>
              <a:t>Positive means that a water has met the minimum criteria for detection more than once.</a:t>
            </a:r>
          </a:p>
          <a:p>
            <a:r>
              <a:rPr lang="en-US" dirty="0"/>
              <a:t>As of January 2017, there are NO zebra</a:t>
            </a:r>
            <a:r>
              <a:rPr lang="en-US" baseline="0" dirty="0"/>
              <a:t> or </a:t>
            </a:r>
            <a:r>
              <a:rPr lang="en-US" baseline="0" dirty="0" err="1"/>
              <a:t>quagga</a:t>
            </a:r>
            <a:r>
              <a:rPr lang="en-US" baseline="0" dirty="0"/>
              <a:t> mussel positive waters in Colorado!</a:t>
            </a:r>
            <a:endParaRPr lang="en-US" dirty="0"/>
          </a:p>
          <a:p>
            <a:endParaRPr lang="en-US" dirty="0"/>
          </a:p>
          <a:p>
            <a:r>
              <a:rPr lang="en-US" dirty="0"/>
              <a:t>Infested means there is an adult reproducing population in the water body.  There has never been an infested water body in Colorado.  We are surrounded by infested waters – Kansas, Nebraska, South Dakota, Montana, Utah, Texas, Arizona, California, Nevada, everything East of Colorado!  </a:t>
            </a:r>
          </a:p>
          <a:p>
            <a:endParaRPr lang="en-US" dirty="0"/>
          </a:p>
          <a:p>
            <a:endParaRPr lang="en-US" dirty="0"/>
          </a:p>
        </p:txBody>
      </p:sp>
      <p:sp>
        <p:nvSpPr>
          <p:cNvPr id="74756"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D6E09359-52F7-41CC-8889-AE51B15582CF}" type="slidenum">
              <a:rPr lang="en-US" smtClean="0"/>
              <a:pPr/>
              <a:t>20</a:t>
            </a:fld>
            <a:endParaRPr lang="en-US"/>
          </a:p>
        </p:txBody>
      </p:sp>
    </p:spTree>
    <p:extLst>
      <p:ext uri="{BB962C8B-B14F-4D97-AF65-F5344CB8AC3E}">
        <p14:creationId xmlns:p14="http://schemas.microsoft.com/office/powerpoint/2010/main" val="3620595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Colorado adopted the western</a:t>
            </a:r>
            <a:r>
              <a:rPr lang="en-US" baseline="0" dirty="0"/>
              <a:t> regional standard for de-listing waters for zebra and </a:t>
            </a:r>
            <a:r>
              <a:rPr lang="en-US" baseline="0" dirty="0" err="1"/>
              <a:t>quagga</a:t>
            </a:r>
            <a:r>
              <a:rPr lang="en-US" baseline="0" dirty="0"/>
              <a:t> mussels in 2014. Per this regional standard, a water which has tested positive for zebra or </a:t>
            </a:r>
            <a:r>
              <a:rPr lang="en-US" baseline="0" dirty="0" err="1"/>
              <a:t>quagga</a:t>
            </a:r>
            <a:r>
              <a:rPr lang="en-US" baseline="0" dirty="0"/>
              <a:t> mussels must go through five subsequent years of negative testing to go from a positive to a negative status.</a:t>
            </a:r>
          </a:p>
          <a:p>
            <a:endParaRPr lang="en-US" baseline="0" dirty="0"/>
          </a:p>
          <a:p>
            <a:endParaRPr lang="en-US" dirty="0"/>
          </a:p>
          <a:p>
            <a:endParaRPr lang="en-US" dirty="0"/>
          </a:p>
        </p:txBody>
      </p:sp>
      <p:sp>
        <p:nvSpPr>
          <p:cNvPr id="7578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97F28196-3959-42FA-A09B-10A305B131CE}" type="slidenum">
              <a:rPr lang="en-US" smtClean="0"/>
              <a:pPr/>
              <a:t>21</a:t>
            </a:fld>
            <a:endParaRPr lang="en-US"/>
          </a:p>
        </p:txBody>
      </p:sp>
    </p:spTree>
    <p:extLst>
      <p:ext uri="{BB962C8B-B14F-4D97-AF65-F5344CB8AC3E}">
        <p14:creationId xmlns:p14="http://schemas.microsoft.com/office/powerpoint/2010/main" val="2933764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Per the regional standard,</a:t>
            </a:r>
            <a:r>
              <a:rPr lang="en-US" baseline="0" dirty="0"/>
              <a:t> </a:t>
            </a:r>
            <a:r>
              <a:rPr lang="en-US" dirty="0"/>
              <a:t>Colorado delisted Grand Lake, Granby Reservoir, Shadow Mountain Reservoir, Willow Creek Reservoir, Jumbo Reservoir, </a:t>
            </a:r>
            <a:r>
              <a:rPr lang="en-US" dirty="0" err="1"/>
              <a:t>Tarryall</a:t>
            </a:r>
            <a:r>
              <a:rPr lang="en-US" dirty="0"/>
              <a:t> Reservoir after five years of negative testing.   These reservoirs all had a single </a:t>
            </a:r>
            <a:r>
              <a:rPr lang="en-US" dirty="0" err="1"/>
              <a:t>veliger</a:t>
            </a:r>
            <a:r>
              <a:rPr lang="en-US" dirty="0"/>
              <a:t> detection in 2008, and no detections since.   </a:t>
            </a:r>
          </a:p>
          <a:p>
            <a:endParaRPr lang="en-US" dirty="0"/>
          </a:p>
          <a:p>
            <a:r>
              <a:rPr lang="en-US" dirty="0"/>
              <a:t>Blue Mesa Reservoir was also de-listed from suspect to negative in 2014.  Only </a:t>
            </a:r>
            <a:r>
              <a:rPr lang="en-US" dirty="0" err="1"/>
              <a:t>eDNA</a:t>
            </a:r>
            <a:r>
              <a:rPr lang="en-US" dirty="0"/>
              <a:t> has ever been found in Blue Mesa, and none in 2013.</a:t>
            </a:r>
          </a:p>
          <a:p>
            <a:endParaRPr lang="en-US" dirty="0"/>
          </a:p>
          <a:p>
            <a:r>
              <a:rPr lang="en-US" b="1" dirty="0"/>
              <a:t>In January of 2017 Colorado also de-listed Pueblo reservoir after 5 years of negative testing!</a:t>
            </a:r>
          </a:p>
          <a:p>
            <a:endParaRPr lang="en-US" dirty="0"/>
          </a:p>
          <a:p>
            <a:r>
              <a:rPr lang="en-US" b="1" dirty="0"/>
              <a:t>Trainer’s Note:  </a:t>
            </a:r>
            <a:r>
              <a:rPr lang="en-US" dirty="0"/>
              <a:t>Colorado and Utah have both delisted waters in adoption of the new regional standard.  Utah delisted first.</a:t>
            </a:r>
          </a:p>
        </p:txBody>
      </p:sp>
    </p:spTree>
    <p:extLst>
      <p:ext uri="{BB962C8B-B14F-4D97-AF65-F5344CB8AC3E}">
        <p14:creationId xmlns:p14="http://schemas.microsoft.com/office/powerpoint/2010/main" val="1573036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a:t>While CPW started 2017</a:t>
            </a:r>
            <a:r>
              <a:rPr lang="en-US" baseline="0" dirty="0"/>
              <a:t> with a historical change from positive to negative status; in August CPW declared Green Mountain Reservoir “suspect” for </a:t>
            </a:r>
            <a:r>
              <a:rPr lang="en-US" baseline="0" dirty="0" err="1"/>
              <a:t>quagga</a:t>
            </a:r>
            <a:r>
              <a:rPr lang="en-US" baseline="0" dirty="0"/>
              <a:t> mussels and wound up right back in containment mode.  Green Mountain is a BOR owned and under the recreational management of the White River National Forest.  Green Mountain is operated as storage for the Upper Colorado River Collection System and has a hydropower plant.  Green Mountain is a popular Summit County destination for boaters.  Green Mountain will continue to operate the WID Station there in containment mode for the 2019 boating season.</a:t>
            </a:r>
            <a:endParaRPr lang="en-US" dirty="0"/>
          </a:p>
          <a:p>
            <a:endParaRPr lang="en-US" dirty="0"/>
          </a:p>
        </p:txBody>
      </p:sp>
    </p:spTree>
    <p:extLst>
      <p:ext uri="{BB962C8B-B14F-4D97-AF65-F5344CB8AC3E}">
        <p14:creationId xmlns:p14="http://schemas.microsoft.com/office/powerpoint/2010/main" val="236108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Moving onto watercraft inspection and decontamination.  Colorado is a mandatory inspection state.  That means that your boat has to be inspected before launching in waters of the state, according to state law, if the watercraft has been launched out of state, is leaving an ANS positive water within the state, or before launching anywhere the owner or manager requires it (prevention – majority of our WIDS).  </a:t>
            </a:r>
          </a:p>
          <a:p>
            <a:endParaRPr lang="en-US"/>
          </a:p>
          <a:p>
            <a:r>
              <a:rPr lang="en-US"/>
              <a:t>All out of state boats must pass a state certified inspection before launching on any Colorado water body.</a:t>
            </a:r>
          </a:p>
        </p:txBody>
      </p:sp>
      <p:sp>
        <p:nvSpPr>
          <p:cNvPr id="7680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AA546D55-5AC4-4F22-8E72-C58219481EF6}" type="slidenum">
              <a:rPr lang="en-US" smtClean="0"/>
              <a:pPr/>
              <a:t>25</a:t>
            </a:fld>
            <a:endParaRPr lang="en-US"/>
          </a:p>
        </p:txBody>
      </p:sp>
    </p:spTree>
    <p:extLst>
      <p:ext uri="{BB962C8B-B14F-4D97-AF65-F5344CB8AC3E}">
        <p14:creationId xmlns:p14="http://schemas.microsoft.com/office/powerpoint/2010/main" val="174979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a:t>
            </a:r>
            <a:r>
              <a:rPr lang="en-US" baseline="0" dirty="0"/>
              <a:t> different types of WID Stations.</a:t>
            </a:r>
          </a:p>
          <a:p>
            <a:endParaRPr lang="en-US" baseline="0" dirty="0"/>
          </a:p>
          <a:p>
            <a:r>
              <a:rPr lang="en-US" baseline="0" dirty="0"/>
              <a:t>- Read slide - </a:t>
            </a:r>
            <a:endParaRPr lang="en-US" dirty="0"/>
          </a:p>
          <a:p>
            <a:endParaRPr lang="en-US" dirty="0"/>
          </a:p>
        </p:txBody>
      </p:sp>
    </p:spTree>
    <p:extLst>
      <p:ext uri="{BB962C8B-B14F-4D97-AF65-F5344CB8AC3E}">
        <p14:creationId xmlns:p14="http://schemas.microsoft.com/office/powerpoint/2010/main" val="3286617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There are just over 70 WID stations operated by a variety of jurisdictions in Colorado.  The majority of which are operated by CPW and industry.  </a:t>
            </a:r>
          </a:p>
          <a:p>
            <a:endParaRPr lang="en-US" dirty="0"/>
          </a:p>
          <a:p>
            <a:r>
              <a:rPr lang="en-US" dirty="0"/>
              <a:t>This is a partnership effort.  CPW does not own very much water in Colorado.</a:t>
            </a:r>
          </a:p>
        </p:txBody>
      </p:sp>
      <p:sp>
        <p:nvSpPr>
          <p:cNvPr id="7782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6D73AD45-3BD9-4230-BA30-DA4A92FEACBA}" type="slidenum">
              <a:rPr lang="en-US" smtClean="0"/>
              <a:pPr/>
              <a:t>27</a:t>
            </a:fld>
            <a:endParaRPr lang="en-US"/>
          </a:p>
        </p:txBody>
      </p:sp>
    </p:spTree>
    <p:extLst>
      <p:ext uri="{BB962C8B-B14F-4D97-AF65-F5344CB8AC3E}">
        <p14:creationId xmlns:p14="http://schemas.microsoft.com/office/powerpoint/2010/main" val="3213261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This map shows the distribution of inspection stations across the state.  As you can see, we have stations corner to corner.  In Colorado, a boater should never be too far from an inspection station to comply with the mandatory regulations.  There are many partners involved – private industry, federal government, cities, counties and of course, CPW.</a:t>
            </a:r>
          </a:p>
        </p:txBody>
      </p:sp>
      <p:sp>
        <p:nvSpPr>
          <p:cNvPr id="7885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B97F2A15-081A-4FC5-A460-81CAE9C508C4}" type="slidenum">
              <a:rPr lang="en-US" smtClean="0"/>
              <a:pPr/>
              <a:t>28</a:t>
            </a:fld>
            <a:endParaRPr lang="en-US"/>
          </a:p>
        </p:txBody>
      </p:sp>
    </p:spTree>
    <p:extLst>
      <p:ext uri="{BB962C8B-B14F-4D97-AF65-F5344CB8AC3E}">
        <p14:creationId xmlns:p14="http://schemas.microsoft.com/office/powerpoint/2010/main" val="3649374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Colorado leads the nation in the number of boat inspections performed. As you can see, the inspection numbers come to about 400,000 per year, including entrance and exit inspections. In total, the state has collectively performed over </a:t>
            </a:r>
            <a:r>
              <a:rPr lang="en-US" b="1" dirty="0"/>
              <a:t>4.4 million inspections</a:t>
            </a:r>
            <a:r>
              <a:rPr lang="en-US" dirty="0"/>
              <a:t> and </a:t>
            </a:r>
            <a:r>
              <a:rPr lang="en-US" b="1" dirty="0"/>
              <a:t>90,000 decontaminations</a:t>
            </a:r>
            <a:r>
              <a:rPr lang="en-US" dirty="0"/>
              <a:t> since 2008. </a:t>
            </a:r>
          </a:p>
          <a:p>
            <a:r>
              <a:rPr lang="en-US" dirty="0"/>
              <a:t> </a:t>
            </a:r>
          </a:p>
          <a:p>
            <a:endParaRPr lang="en-US" dirty="0"/>
          </a:p>
        </p:txBody>
      </p:sp>
      <p:sp>
        <p:nvSpPr>
          <p:cNvPr id="79876"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042880FF-7353-4040-9F7D-10135D4B997C}" type="slidenum">
              <a:rPr lang="en-US" smtClean="0"/>
              <a:pPr/>
              <a:t>29</a:t>
            </a:fld>
            <a:endParaRPr lang="en-US"/>
          </a:p>
        </p:txBody>
      </p:sp>
    </p:spTree>
    <p:extLst>
      <p:ext uri="{BB962C8B-B14F-4D97-AF65-F5344CB8AC3E}">
        <p14:creationId xmlns:p14="http://schemas.microsoft.com/office/powerpoint/2010/main" val="3967326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It’s important to note that there is</a:t>
            </a:r>
            <a:r>
              <a:rPr lang="en-US" baseline="0" dirty="0"/>
              <a:t> </a:t>
            </a:r>
            <a:r>
              <a:rPr lang="en-US" dirty="0"/>
              <a:t>a large increase in the number of decontaminations performed each</a:t>
            </a:r>
            <a:r>
              <a:rPr lang="en-US" baseline="0" dirty="0"/>
              <a:t> year</a:t>
            </a:r>
            <a:r>
              <a:rPr lang="en-US" dirty="0"/>
              <a:t>.  This is a direct result of CPW and their partners adapting to mitigate new threats.  Recent research publications indicate zebra or </a:t>
            </a:r>
            <a:r>
              <a:rPr lang="en-US" dirty="0" err="1"/>
              <a:t>quagga</a:t>
            </a:r>
            <a:r>
              <a:rPr lang="en-US" dirty="0"/>
              <a:t> mussel </a:t>
            </a:r>
            <a:r>
              <a:rPr lang="en-US" dirty="0" err="1"/>
              <a:t>veligers</a:t>
            </a:r>
            <a:r>
              <a:rPr lang="en-US" dirty="0"/>
              <a:t> can survive up to 27 days in standing water on watercraft.  Another factor increasing Colorado’s need for decontamination is the increase in mussel infested waters in other states, including Lake Powell and some northern Texas reservoirs.  Lastly, waters in close proximity to, or positive for, other ANS, such as NZMS or EWM, perform more decontaminations to limit their spread in state.  CPW and their partners revised mandatory standing water decontamination triggers in 2013 to reduce the threat of invasion from viable zebra or </a:t>
            </a:r>
            <a:r>
              <a:rPr lang="en-US" dirty="0" err="1"/>
              <a:t>quagga</a:t>
            </a:r>
            <a:r>
              <a:rPr lang="en-US" dirty="0"/>
              <a:t> mussel </a:t>
            </a:r>
            <a:r>
              <a:rPr lang="en-US" dirty="0" err="1"/>
              <a:t>veligers</a:t>
            </a:r>
            <a:r>
              <a:rPr lang="en-US" dirty="0"/>
              <a:t> living in standing water, to protect against watercraft coming from other state’s infested waters and to reduce the spread of other invasive species.  </a:t>
            </a:r>
          </a:p>
          <a:p>
            <a:endParaRPr lang="en-US" dirty="0"/>
          </a:p>
          <a:p>
            <a:r>
              <a:rPr lang="en-US" b="1" dirty="0"/>
              <a:t>Trainer’s Notes:  </a:t>
            </a:r>
            <a:r>
              <a:rPr lang="en-US" dirty="0"/>
              <a:t>It is very important to explain that there are three reasons why standing water </a:t>
            </a:r>
            <a:r>
              <a:rPr lang="en-US" dirty="0" err="1"/>
              <a:t>decons</a:t>
            </a:r>
            <a:r>
              <a:rPr lang="en-US" dirty="0"/>
              <a:t> increased in 2012-2019:  (1) increase in ZQM infested waters in neighboring states (2) increase in other ANS positive waters in Colorado and (3) new science says that </a:t>
            </a:r>
            <a:r>
              <a:rPr lang="en-US" dirty="0" err="1"/>
              <a:t>veligers</a:t>
            </a:r>
            <a:r>
              <a:rPr lang="en-US" dirty="0"/>
              <a:t> are hardier than previously thought and can live up to 27 days in standing water on boats.</a:t>
            </a:r>
            <a:endParaRPr lang="en-US" b="1" dirty="0"/>
          </a:p>
          <a:p>
            <a:endParaRPr lang="en-US" dirty="0"/>
          </a:p>
        </p:txBody>
      </p:sp>
      <p:sp>
        <p:nvSpPr>
          <p:cNvPr id="8090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48D16AEB-0F39-491B-8293-A1A79909923A}" type="slidenum">
              <a:rPr lang="en-US" smtClean="0"/>
              <a:pPr/>
              <a:t>30</a:t>
            </a:fld>
            <a:endParaRPr lang="en-US"/>
          </a:p>
        </p:txBody>
      </p:sp>
    </p:spTree>
    <p:extLst>
      <p:ext uri="{BB962C8B-B14F-4D97-AF65-F5344CB8AC3E}">
        <p14:creationId xmlns:p14="http://schemas.microsoft.com/office/powerpoint/2010/main" val="322675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ANS are also defined in the Colorado State Legislature A.N.S. Act as wildlife or plant species that have been determined to pose a significant threat to the aquatic resources or water infrastructure of the state. This allows the state to identify and manage existing and new aquatic nuisance species that may enter the state.</a:t>
            </a:r>
          </a:p>
        </p:txBody>
      </p:sp>
      <p:sp>
        <p:nvSpPr>
          <p:cNvPr id="5837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1BAE72E9-2D7D-4437-B716-2373BBDAFACD}" type="slidenum">
              <a:rPr lang="en-US" smtClean="0"/>
              <a:pPr/>
              <a:t>3</a:t>
            </a:fld>
            <a:endParaRPr lang="en-US"/>
          </a:p>
        </p:txBody>
      </p:sp>
    </p:spTree>
    <p:extLst>
      <p:ext uri="{BB962C8B-B14F-4D97-AF65-F5344CB8AC3E}">
        <p14:creationId xmlns:p14="http://schemas.microsoft.com/office/powerpoint/2010/main" val="888431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a:t>Staff</a:t>
            </a:r>
            <a:r>
              <a:rPr lang="en-US" baseline="0" dirty="0"/>
              <a:t> at Colorado’s network of watercraft inspection and decontamination station routinely intercept watercraft infested with zebra or </a:t>
            </a:r>
            <a:r>
              <a:rPr lang="en-US" baseline="0" dirty="0" err="1"/>
              <a:t>quagga</a:t>
            </a:r>
            <a:r>
              <a:rPr lang="en-US" baseline="0" dirty="0"/>
              <a:t> mussels, or other suspect ANS.  It is obvious that recreational watercraft is the main pathway of spread and invasion for zebra and </a:t>
            </a:r>
            <a:r>
              <a:rPr lang="en-US" baseline="0" dirty="0" err="1"/>
              <a:t>quagga</a:t>
            </a:r>
            <a:r>
              <a:rPr lang="en-US" baseline="0" dirty="0"/>
              <a:t> mussels to move overland and infest new watersheds.</a:t>
            </a:r>
            <a:endParaRPr lang="en-US" dirty="0"/>
          </a:p>
          <a:p>
            <a:endParaRPr lang="en-US" dirty="0"/>
          </a:p>
        </p:txBody>
      </p:sp>
    </p:spTree>
    <p:extLst>
      <p:ext uri="{BB962C8B-B14F-4D97-AF65-F5344CB8AC3E}">
        <p14:creationId xmlns:p14="http://schemas.microsoft.com/office/powerpoint/2010/main" val="11537915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have been 195 mussel boat interceptions since the program began.  All of these boats were coming in from out of state and were fully decontaminated before being allowed to launch. </a:t>
            </a:r>
          </a:p>
        </p:txBody>
      </p:sp>
    </p:spTree>
    <p:extLst>
      <p:ext uri="{BB962C8B-B14F-4D97-AF65-F5344CB8AC3E}">
        <p14:creationId xmlns:p14="http://schemas.microsoft.com/office/powerpoint/2010/main" val="3126001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Pueblo has by far the most interceptions with 45, </a:t>
            </a:r>
            <a:r>
              <a:rPr lang="en-US" dirty="0" err="1"/>
              <a:t>Horsetooth</a:t>
            </a:r>
            <a:r>
              <a:rPr lang="en-US" baseline="0" dirty="0"/>
              <a:t> is second with 30 and Blue Mesa is 3</a:t>
            </a:r>
            <a:r>
              <a:rPr lang="en-US" baseline="30000" dirty="0"/>
              <a:t>rd</a:t>
            </a:r>
            <a:r>
              <a:rPr lang="en-US" baseline="0" dirty="0"/>
              <a:t> with 16</a:t>
            </a:r>
            <a:r>
              <a:rPr lang="en-US" dirty="0"/>
              <a:t>.  Those are three</a:t>
            </a:r>
            <a:r>
              <a:rPr lang="en-US" baseline="0" dirty="0"/>
              <a:t> of the</a:t>
            </a:r>
            <a:r>
              <a:rPr lang="en-US" dirty="0"/>
              <a:t> busiest reservoirs in Colorado.  But, it’s not just the heavy lifters that get mussel boats – we have had interceptions in all 4 regions at very large and very small reservoirs operated by all jurisdictions.  </a:t>
            </a:r>
          </a:p>
          <a:p>
            <a:endParaRPr lang="en-US" dirty="0"/>
          </a:p>
          <a:p>
            <a:r>
              <a:rPr lang="en-US" b="1" dirty="0"/>
              <a:t>Trainer’s Note</a:t>
            </a:r>
            <a:r>
              <a:rPr lang="en-US" dirty="0"/>
              <a:t>: Sites listed on the right side have had 1 interception to date. </a:t>
            </a:r>
          </a:p>
        </p:txBody>
      </p:sp>
      <p:sp>
        <p:nvSpPr>
          <p:cNvPr id="8192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2655ABA7-5EED-45FC-ADC7-8857CABC1D80}" type="slidenum">
              <a:rPr lang="en-US" smtClean="0"/>
              <a:pPr/>
              <a:t>33</a:t>
            </a:fld>
            <a:endParaRPr lang="en-US"/>
          </a:p>
        </p:txBody>
      </p:sp>
    </p:spTree>
    <p:extLst>
      <p:ext uri="{BB962C8B-B14F-4D97-AF65-F5344CB8AC3E}">
        <p14:creationId xmlns:p14="http://schemas.microsoft.com/office/powerpoint/2010/main" val="2010485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And the mussel boats are coming from all directions!  We have intercepted boats from all across the country.  The reason 14 are unknown is because those boats were in so many infested waters traveling across the country, that we couldn’t pin down where the mussels were from.  Colorado is truly surrounded by infested waters, but we have the tools to prevent those infested boats from getting into our waters and we can keep our waters clean!</a:t>
            </a:r>
          </a:p>
        </p:txBody>
      </p:sp>
      <p:sp>
        <p:nvSpPr>
          <p:cNvPr id="8294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8B84D3D-7112-411A-A077-387F1F9A4BBA}" type="slidenum">
              <a:rPr lang="en-US" smtClean="0"/>
              <a:pPr/>
              <a:t>34</a:t>
            </a:fld>
            <a:endParaRPr lang="en-US"/>
          </a:p>
        </p:txBody>
      </p:sp>
    </p:spTree>
    <p:extLst>
      <p:ext uri="{BB962C8B-B14F-4D97-AF65-F5344CB8AC3E}">
        <p14:creationId xmlns:p14="http://schemas.microsoft.com/office/powerpoint/2010/main" val="2048110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Lake Powell – a new threat that is growing faster than ever!</a:t>
            </a:r>
          </a:p>
        </p:txBody>
      </p:sp>
    </p:spTree>
    <p:extLst>
      <p:ext uri="{BB962C8B-B14F-4D97-AF65-F5344CB8AC3E}">
        <p14:creationId xmlns:p14="http://schemas.microsoft.com/office/powerpoint/2010/main" val="3141303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statewide</a:t>
            </a:r>
            <a:r>
              <a:rPr lang="en-US" baseline="0" dirty="0"/>
              <a:t> problem.  We’ve seen mussel boats all across the state.  And Lake Powell is only ONE infested reservoir that we have to worry about.  Since we started… many states have turned up positive while we are going negative!  We are surrounded by mussel infested waters!</a:t>
            </a:r>
            <a:endParaRPr lang="en-US" dirty="0"/>
          </a:p>
        </p:txBody>
      </p:sp>
    </p:spTree>
    <p:extLst>
      <p:ext uri="{BB962C8B-B14F-4D97-AF65-F5344CB8AC3E}">
        <p14:creationId xmlns:p14="http://schemas.microsoft.com/office/powerpoint/2010/main" val="3747915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a:t>In 2018 –</a:t>
            </a:r>
            <a:r>
              <a:rPr lang="en-US" baseline="0" dirty="0"/>
              <a:t>Low water levels and a booming mussel population contributed to a very challenging situation at Lake Powell. 40 of the 51 mussel fouled watercraft intercepted in Colorado in 2018 originated from Lake Powell. </a:t>
            </a:r>
            <a:br>
              <a:rPr lang="en-US" baseline="0" dirty="0"/>
            </a:br>
            <a:br>
              <a:rPr lang="en-US" baseline="0" dirty="0"/>
            </a:br>
            <a:r>
              <a:rPr lang="en-US" baseline="0" dirty="0"/>
              <a:t>The states of Utah &amp; Arizona as well as the National Park Service are working very hard to increase containment efforts at Lake Powell. </a:t>
            </a:r>
            <a:endParaRPr lang="en-US" dirty="0"/>
          </a:p>
          <a:p>
            <a:endParaRPr lang="en-US" dirty="0"/>
          </a:p>
        </p:txBody>
      </p:sp>
      <p:sp>
        <p:nvSpPr>
          <p:cNvPr id="220164" name="Slide Number Placeholder 3"/>
          <p:cNvSpPr>
            <a:spLocks noGrp="1"/>
          </p:cNvSpPr>
          <p:nvPr>
            <p:ph type="sldNum" sz="quarter" idx="5"/>
          </p:nvPr>
        </p:nvSpPr>
        <p:spPr bwMode="auto">
          <a:xfrm>
            <a:off x="4143587" y="9119474"/>
            <a:ext cx="3169920" cy="480060"/>
          </a:xfrm>
          <a:prstGeom prst="rect">
            <a:avLst/>
          </a:prstGeom>
          <a:ln>
            <a:miter lim="800000"/>
            <a:headEnd/>
            <a:tailEnd/>
          </a:ln>
        </p:spPr>
        <p:txBody>
          <a:bodyPr wrap="square" lIns="94854" tIns="47427" rIns="94854" bIns="47427" numCol="1" anchorCtr="0" compatLnSpc="1">
            <a:prstTxWarp prst="textNoShape">
              <a:avLst/>
            </a:prstTxWarp>
          </a:bodyPr>
          <a:lstStyle/>
          <a:p>
            <a:pPr>
              <a:defRPr/>
            </a:pPr>
            <a:fld id="{A5C79967-5694-469B-8080-1A52E98643F8}" type="slidenum">
              <a:rPr lang="en-US" smtClean="0"/>
              <a:pPr>
                <a:defRPr/>
              </a:pPr>
              <a:t>37</a:t>
            </a:fld>
            <a:endParaRPr lang="en-US"/>
          </a:p>
        </p:txBody>
      </p:sp>
    </p:spTree>
    <p:extLst>
      <p:ext uri="{BB962C8B-B14F-4D97-AF65-F5344CB8AC3E}">
        <p14:creationId xmlns:p14="http://schemas.microsoft.com/office/powerpoint/2010/main" val="3955055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a:t>Let’s chat about a few other CPW operations….</a:t>
            </a:r>
          </a:p>
          <a:p>
            <a:endParaRPr lang="en-US" dirty="0"/>
          </a:p>
        </p:txBody>
      </p:sp>
    </p:spTree>
    <p:extLst>
      <p:ext uri="{BB962C8B-B14F-4D97-AF65-F5344CB8AC3E}">
        <p14:creationId xmlns:p14="http://schemas.microsoft.com/office/powerpoint/2010/main" val="651081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It is required in regulation that the ANS Program conduct quality control evaluations to ensure that stations are following protocol and providing protection to those lakes.  This includes secret shopping of inspection stations, on the job training and evaluation of customer service representatives throughout the state.  The intention of quality assurance is to help.  The intent is to improve inspections and decontaminations, and ultimately provide the highest protection of our resources and recreational opportunities.  You must score 70% or better to pass QA.  The evaluations are based on the inspection procedure we will cover later today so be sure to learn and practice them well!  You will also use the QA form when practicing inspections in class.</a:t>
            </a:r>
          </a:p>
        </p:txBody>
      </p:sp>
      <p:sp>
        <p:nvSpPr>
          <p:cNvPr id="84996"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7B24E8E8-03AD-4E27-8EB2-E8543F43279B}" type="slidenum">
              <a:rPr lang="en-US" smtClean="0"/>
              <a:pPr/>
              <a:t>39</a:t>
            </a:fld>
            <a:endParaRPr lang="en-US"/>
          </a:p>
        </p:txBody>
      </p:sp>
    </p:spTree>
    <p:extLst>
      <p:ext uri="{BB962C8B-B14F-4D97-AF65-F5344CB8AC3E}">
        <p14:creationId xmlns:p14="http://schemas.microsoft.com/office/powerpoint/2010/main" val="2582204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It is required in regulation that the ANS Program conduct quality control evaluations to ensure that stations are following protocol and providing protection to those lakes.  This includes secret shopping of inspection stations, on the job training and evaluation of customer service representatives throughout the state.  The intention of quality assurance is to help.  The intent is to improve inspections and decontaminations, and ultimately provide the highest protection of our resources and recreational opportunities.  You must score 70% or better to pass QA.  The evaluations are based on the inspection procedure we will cover later today so be sure to learn and practice them well!  You will also use the QA form when practicing inspections in class.</a:t>
            </a:r>
          </a:p>
        </p:txBody>
      </p:sp>
      <p:sp>
        <p:nvSpPr>
          <p:cNvPr id="8602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A15E1BAD-1D91-4829-A334-FAA3408C2C8C}" type="slidenum">
              <a:rPr lang="en-US" smtClean="0"/>
              <a:pPr/>
              <a:t>40</a:t>
            </a:fld>
            <a:endParaRPr lang="en-US"/>
          </a:p>
        </p:txBody>
      </p:sp>
    </p:spTree>
    <p:extLst>
      <p:ext uri="{BB962C8B-B14F-4D97-AF65-F5344CB8AC3E}">
        <p14:creationId xmlns:p14="http://schemas.microsoft.com/office/powerpoint/2010/main" val="273030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While the State Invasive Species Program’s priority is to prevent an introduction of zebra and quagga mussels, the Aquatic Nuisance Species (ANS) work is focused on all aquatic invaders that pose a potential threat to the state.  The majority of Colorado’s waters have NO aquatic invasive species and we want to keep it that way! </a:t>
            </a:r>
          </a:p>
          <a:p>
            <a:endParaRPr lang="en-US" dirty="0"/>
          </a:p>
          <a:p>
            <a:r>
              <a:rPr lang="en-US" dirty="0"/>
              <a:t>The state of Colorado has known populations</a:t>
            </a:r>
            <a:r>
              <a:rPr lang="en-US" baseline="0" dirty="0"/>
              <a:t> of </a:t>
            </a:r>
            <a:r>
              <a:rPr lang="en-US" dirty="0"/>
              <a:t>New Zealand mudsnails, Rusty crayfish, Eurasian</a:t>
            </a:r>
            <a:r>
              <a:rPr lang="en-US" baseline="0" dirty="0"/>
              <a:t> watermilfoil and most recently, Brazilian elodea.  The ANS Program works to prevent the transportation and further distribution of these harmful invaders within the state.</a:t>
            </a:r>
            <a:endParaRPr lang="en-US" dirty="0"/>
          </a:p>
          <a:p>
            <a:endParaRPr lang="en-US" dirty="0"/>
          </a:p>
          <a:p>
            <a:r>
              <a:rPr lang="en-US" dirty="0"/>
              <a:t>There are many other ANS that are not known to be in Colorado, and we work together to prevent</a:t>
            </a:r>
            <a:r>
              <a:rPr lang="en-US" baseline="0" dirty="0"/>
              <a:t> all these species from coming into Colorado:</a:t>
            </a:r>
            <a:endParaRPr lang="en-US" dirty="0"/>
          </a:p>
          <a:p>
            <a:pPr lvl="1">
              <a:buFontTx/>
              <a:buChar char="•"/>
            </a:pPr>
            <a:r>
              <a:rPr lang="en-US" dirty="0"/>
              <a:t>Zebra and Quagga</a:t>
            </a:r>
            <a:r>
              <a:rPr lang="en-US" baseline="0" dirty="0"/>
              <a:t> Mussels</a:t>
            </a:r>
          </a:p>
          <a:p>
            <a:pPr lvl="1">
              <a:buFontTx/>
              <a:buChar char="•"/>
            </a:pPr>
            <a:r>
              <a:rPr lang="en-US" baseline="0" dirty="0"/>
              <a:t>Spiny and Fishhook Waterfleas</a:t>
            </a:r>
          </a:p>
          <a:p>
            <a:pPr lvl="1">
              <a:buFontTx/>
              <a:buChar char="•"/>
            </a:pPr>
            <a:r>
              <a:rPr lang="en-US" dirty="0"/>
              <a:t>African Elodea</a:t>
            </a:r>
          </a:p>
          <a:p>
            <a:pPr lvl="1">
              <a:buFontTx/>
              <a:buChar char="•"/>
            </a:pPr>
            <a:r>
              <a:rPr lang="en-US" dirty="0"/>
              <a:t>Asian Carp</a:t>
            </a:r>
          </a:p>
          <a:p>
            <a:pPr lvl="1">
              <a:buFontTx/>
              <a:buChar char="•"/>
            </a:pPr>
            <a:r>
              <a:rPr lang="en-US" dirty="0"/>
              <a:t>Giant </a:t>
            </a:r>
            <a:r>
              <a:rPr lang="en-US" dirty="0" err="1"/>
              <a:t>Salvinia</a:t>
            </a:r>
            <a:endParaRPr lang="en-US" dirty="0"/>
          </a:p>
          <a:p>
            <a:pPr lvl="1">
              <a:buFontTx/>
              <a:buChar char="•"/>
            </a:pPr>
            <a:r>
              <a:rPr lang="en-US" dirty="0" err="1"/>
              <a:t>Hydrilla</a:t>
            </a:r>
            <a:endParaRPr lang="en-US" dirty="0"/>
          </a:p>
          <a:p>
            <a:pPr lvl="1">
              <a:buFontTx/>
              <a:buChar char="•"/>
            </a:pPr>
            <a:r>
              <a:rPr lang="en-US" dirty="0" err="1"/>
              <a:t>Parrotfeather</a:t>
            </a:r>
            <a:endParaRPr lang="en-US" dirty="0"/>
          </a:p>
          <a:p>
            <a:pPr lvl="1">
              <a:buFontTx/>
              <a:buChar char="•"/>
            </a:pPr>
            <a:r>
              <a:rPr lang="en-US" dirty="0"/>
              <a:t>And Yellow floating heart</a:t>
            </a:r>
          </a:p>
          <a:p>
            <a:endParaRPr lang="en-US" dirty="0"/>
          </a:p>
          <a:p>
            <a:endParaRPr lang="en-US" dirty="0"/>
          </a:p>
        </p:txBody>
      </p:sp>
      <p:sp>
        <p:nvSpPr>
          <p:cNvPr id="6042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C1BCC5B8-B3CE-486D-AB4F-04C7971262AC}" type="slidenum">
              <a:rPr lang="en-US" smtClean="0"/>
              <a:pPr/>
              <a:t>4</a:t>
            </a:fld>
            <a:endParaRPr lang="en-US"/>
          </a:p>
        </p:txBody>
      </p:sp>
    </p:spTree>
    <p:extLst>
      <p:ext uri="{BB962C8B-B14F-4D97-AF65-F5344CB8AC3E}">
        <p14:creationId xmlns:p14="http://schemas.microsoft.com/office/powerpoint/2010/main" val="4064269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Hatcheries in Colorado are required to do annual fish health inspections and have protocols in place specific to the facilities and fish transport to prevent the spread of fish diseases and invasive species. They are regularly monitored for ANS and to date, NO mussels have been found in a Colorado hatchery but protections are in place so that CPW has the highest assurance of risk mitigation just in case.  We try to set the example and do the maximum protection possible.</a:t>
            </a:r>
          </a:p>
        </p:txBody>
      </p:sp>
      <p:sp>
        <p:nvSpPr>
          <p:cNvPr id="8704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532F93A5-E85E-45E3-A9DB-0C11AE5B7FEA}" type="slidenum">
              <a:rPr lang="en-US" smtClean="0"/>
              <a:pPr/>
              <a:t>41</a:t>
            </a:fld>
            <a:endParaRPr lang="en-US"/>
          </a:p>
        </p:txBody>
      </p:sp>
    </p:spTree>
    <p:extLst>
      <p:ext uri="{BB962C8B-B14F-4D97-AF65-F5344CB8AC3E}">
        <p14:creationId xmlns:p14="http://schemas.microsoft.com/office/powerpoint/2010/main" val="630722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You may see ANS sampling crews and aquatic biologists from time to time at reservoirs or on the inspection ramps. Every member is certified to do their own inspections and decontaminations. They fully decontaminate all their equipment and boats in between each and every use. They will be green sealed with a receipt. You will see the protocol in the inspection module under the green seal section.  While they do have to stop to have inspectors verify their seal and receipt, please do not hold them up on the ramps. They are being paid with ANS Funds, same as you, to sample and monitor your lake or reservoir and the most efficient use of those resources is to get them on the water fast.  It is a waste of state resources to have them sitting in line waiting to launch their boat, after we just paid them to decontaminate their boat.  We greatly appreciate inspectors quickly moving them through and getting them onto the water as fast as possible.</a:t>
            </a:r>
          </a:p>
          <a:p>
            <a:endParaRPr lang="en-US" dirty="0"/>
          </a:p>
          <a:p>
            <a:r>
              <a:rPr lang="en-US" b="1" dirty="0"/>
              <a:t>Trainer’s Note:  </a:t>
            </a:r>
            <a:r>
              <a:rPr lang="en-US" dirty="0"/>
              <a:t>Encourage students to get these boats on the water fast for the most efficient use of CPW ANS Funds.  We do not want to waste money paying people to sit in line to launch.</a:t>
            </a:r>
            <a:endParaRPr lang="en-US" b="1" dirty="0"/>
          </a:p>
          <a:p>
            <a:endParaRPr lang="en-US" dirty="0"/>
          </a:p>
        </p:txBody>
      </p:sp>
      <p:sp>
        <p:nvSpPr>
          <p:cNvPr id="8806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7D3590F-3F03-4F72-8907-18DB82B7D408}" type="slidenum">
              <a:rPr lang="en-US" smtClean="0"/>
              <a:pPr/>
              <a:t>42</a:t>
            </a:fld>
            <a:endParaRPr lang="en-US"/>
          </a:p>
        </p:txBody>
      </p:sp>
    </p:spTree>
    <p:extLst>
      <p:ext uri="{BB962C8B-B14F-4D97-AF65-F5344CB8AC3E}">
        <p14:creationId xmlns:p14="http://schemas.microsoft.com/office/powerpoint/2010/main" val="4101488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western states have ANS programs. Some have very sophisticated boat inspection systems similar to Colorado.  However, many states are unfunded or underfunded and almost all lack personnel needed to run inspection stations. While there are many challenges ahead for other states and the region, western states are working together to find some common solutions and create a system of reciprocity between western states.  We are connected and we are helping each other!</a:t>
            </a:r>
          </a:p>
          <a:p>
            <a:endParaRPr lang="en-US" dirty="0"/>
          </a:p>
          <a:p>
            <a:r>
              <a:rPr lang="en-US" b="1" dirty="0"/>
              <a:t>Trainer’s Note: </a:t>
            </a:r>
            <a:r>
              <a:rPr lang="en-US" dirty="0"/>
              <a:t>This program is about more than one lake, in fact, it is about more than one state.  The west is working together to stop mussel movement and Colorado is leading the way!</a:t>
            </a:r>
            <a:endParaRPr lang="en-US" b="1" dirty="0"/>
          </a:p>
        </p:txBody>
      </p:sp>
      <p:sp>
        <p:nvSpPr>
          <p:cNvPr id="8909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2BA52AB5-BE87-4305-AE4E-3DADC584CA2A}" type="slidenum">
              <a:rPr lang="en-US" smtClean="0"/>
              <a:pPr/>
              <a:t>43</a:t>
            </a:fld>
            <a:endParaRPr lang="en-US"/>
          </a:p>
        </p:txBody>
      </p:sp>
    </p:spTree>
    <p:extLst>
      <p:ext uri="{BB962C8B-B14F-4D97-AF65-F5344CB8AC3E}">
        <p14:creationId xmlns:p14="http://schemas.microsoft.com/office/powerpoint/2010/main" val="3323176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a:t>Finally, let’s discuss one of the most important aspect</a:t>
            </a:r>
            <a:r>
              <a:rPr lang="en-US" baseline="0" dirty="0"/>
              <a:t>s of our program – education and outreach!</a:t>
            </a:r>
            <a:endParaRPr lang="en-US" dirty="0"/>
          </a:p>
          <a:p>
            <a:endParaRPr lang="en-US" dirty="0"/>
          </a:p>
        </p:txBody>
      </p:sp>
    </p:spTree>
    <p:extLst>
      <p:ext uri="{BB962C8B-B14F-4D97-AF65-F5344CB8AC3E}">
        <p14:creationId xmlns:p14="http://schemas.microsoft.com/office/powerpoint/2010/main" val="2296827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As an inspector, your primary objecting is to educate boaters and anglers to clean and dry their boats and gear in between uses. Colorado will never have the resources to perform inspections on every body of water, 24 hours a day, 7 days a week. </a:t>
            </a:r>
          </a:p>
          <a:p>
            <a:endParaRPr lang="en-US"/>
          </a:p>
          <a:p>
            <a:r>
              <a:rPr lang="en-US"/>
              <a:t>Research has shown that using the “authority of the resource”, or making one understand their impacts on the environment, is the most successful way to change negative behavior. If boaters and anglers understand that transporting ANS will cause harm to their favorite fishing and boating spots, they are more likely to clean their boats and gear, and transport them cleaned, drained and dry every day.</a:t>
            </a:r>
          </a:p>
        </p:txBody>
      </p:sp>
      <p:sp>
        <p:nvSpPr>
          <p:cNvPr id="9318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DCB8B292-C0F1-4D7A-8C48-DCC55040C37D}" type="slidenum">
              <a:rPr lang="en-US" smtClean="0"/>
              <a:pPr/>
              <a:t>45</a:t>
            </a:fld>
            <a:endParaRPr lang="en-US"/>
          </a:p>
        </p:txBody>
      </p:sp>
    </p:spTree>
    <p:extLst>
      <p:ext uri="{BB962C8B-B14F-4D97-AF65-F5344CB8AC3E}">
        <p14:creationId xmlns:p14="http://schemas.microsoft.com/office/powerpoint/2010/main" val="1115945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state of Colorado trains about 700 inspectors a year. </a:t>
            </a:r>
            <a:r>
              <a:rPr lang="en-US" b="1" dirty="0"/>
              <a:t>Inspectors train close to 90,000 registered boaters</a:t>
            </a:r>
            <a:r>
              <a:rPr lang="en-US" dirty="0"/>
              <a:t>, not including out of state boaters, through the performance of over 400,000 inspections per year!  In doing so, YOU are teaching the boaters to clean, drain and dry.  YOU are teaching boaters not to transport standing water.  We are changing the culture of boating. If there is no water, no mud, no plants and no animals, we are significantly reducing the risk of transporting invasive species.</a:t>
            </a:r>
          </a:p>
        </p:txBody>
      </p:sp>
      <p:sp>
        <p:nvSpPr>
          <p:cNvPr id="9421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C6195152-7397-424B-A259-037873367542}" type="slidenum">
              <a:rPr lang="en-US" smtClean="0"/>
              <a:pPr/>
              <a:t>46</a:t>
            </a:fld>
            <a:endParaRPr lang="en-US"/>
          </a:p>
        </p:txBody>
      </p:sp>
    </p:spTree>
    <p:extLst>
      <p:ext uri="{BB962C8B-B14F-4D97-AF65-F5344CB8AC3E}">
        <p14:creationId xmlns:p14="http://schemas.microsoft.com/office/powerpoint/2010/main" val="4040655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bwMode="auto">
          <a:xfrm>
            <a:off x="4142963" y="0"/>
            <a:ext cx="3170582" cy="480389"/>
          </a:xfrm>
          <a:prstGeom prst="rect">
            <a:avLst/>
          </a:prstGeom>
          <a:noFill/>
          <a:ln>
            <a:miter lim="800000"/>
            <a:headEnd/>
            <a:tailEnd/>
          </a:ln>
        </p:spPr>
        <p:txBody>
          <a:bodyPr wrap="square" lIns="94854" tIns="47427" rIns="94854" bIns="47427" numCol="1" anchor="t" anchorCtr="0" compatLnSpc="1">
            <a:prstTxWarp prst="textNoShape">
              <a:avLst/>
            </a:prstTxWarp>
          </a:bodyPr>
          <a:lstStyle/>
          <a:p>
            <a:fld id="{E884B842-DED9-4567-8313-622599D9864C}" type="datetime12">
              <a:rPr lang="en-US" smtClean="0"/>
              <a:pPr/>
              <a:t>9:35 AM</a:t>
            </a:fld>
            <a:endParaRPr lang="en-US"/>
          </a:p>
        </p:txBody>
      </p:sp>
      <p:sp>
        <p:nvSpPr>
          <p:cNvPr id="95235" name="Slide Image Placeholder 1"/>
          <p:cNvSpPr>
            <a:spLocks noGrp="1" noRot="1" noChangeAspect="1" noTextEdit="1"/>
          </p:cNvSpPr>
          <p:nvPr>
            <p:ph type="sldImg"/>
          </p:nvPr>
        </p:nvSpPr>
        <p:spPr bwMode="auto">
          <a:noFill/>
          <a:ln>
            <a:solidFill>
              <a:srgbClr val="000000"/>
            </a:solidFill>
            <a:miter lim="800000"/>
            <a:headEnd/>
            <a:tailEnd/>
          </a:ln>
        </p:spPr>
      </p:sp>
      <p:sp>
        <p:nvSpPr>
          <p:cNvPr id="9523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To assist you with educating the public, we have lots of educational materials for your use.  The program office develops these to meet the needs of the field.  </a:t>
            </a:r>
          </a:p>
          <a:p>
            <a:endParaRPr lang="en-US" dirty="0"/>
          </a:p>
          <a:p>
            <a:endParaRPr lang="en-US" dirty="0"/>
          </a:p>
        </p:txBody>
      </p:sp>
      <p:sp>
        <p:nvSpPr>
          <p:cNvPr id="95237" name="Slide Number Placeholder 3"/>
          <p:cNvSpPr txBox="1">
            <a:spLocks noGrp="1"/>
          </p:cNvSpPr>
          <p:nvPr/>
        </p:nvSpPr>
        <p:spPr bwMode="auto">
          <a:xfrm>
            <a:off x="4142963" y="9120813"/>
            <a:ext cx="3170582" cy="478749"/>
          </a:xfrm>
          <a:prstGeom prst="rect">
            <a:avLst/>
          </a:prstGeom>
          <a:noFill/>
          <a:ln w="9525">
            <a:noFill/>
            <a:miter lim="800000"/>
            <a:headEnd/>
            <a:tailEnd/>
          </a:ln>
        </p:spPr>
        <p:txBody>
          <a:bodyPr lIns="96645" tIns="48322" rIns="96645" bIns="48322" anchor="b"/>
          <a:lstStyle/>
          <a:p>
            <a:pPr algn="r"/>
            <a:fld id="{E2D86B0E-0CEE-4981-BDE0-0B9A0C92D662}" type="slidenum">
              <a:rPr lang="en-US" sz="1400"/>
              <a:pPr algn="r"/>
              <a:t>47</a:t>
            </a:fld>
            <a:endParaRPr lang="en-US" sz="1400" dirty="0"/>
          </a:p>
        </p:txBody>
      </p:sp>
    </p:spTree>
    <p:extLst>
      <p:ext uri="{BB962C8B-B14F-4D97-AF65-F5344CB8AC3E}">
        <p14:creationId xmlns:p14="http://schemas.microsoft.com/office/powerpoint/2010/main" val="219186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Educate YOUTH!  Kids are the future! We have comic books and newspapers that are meant for children.</a:t>
            </a:r>
          </a:p>
        </p:txBody>
      </p:sp>
      <p:sp>
        <p:nvSpPr>
          <p:cNvPr id="97284"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13DBDBD9-6C8A-49B0-A856-60FB18E765A8}" type="slidenum">
              <a:rPr lang="en-US" smtClean="0"/>
              <a:pPr/>
              <a:t>48</a:t>
            </a:fld>
            <a:endParaRPr lang="en-US"/>
          </a:p>
        </p:txBody>
      </p:sp>
    </p:spTree>
    <p:extLst>
      <p:ext uri="{BB962C8B-B14F-4D97-AF65-F5344CB8AC3E}">
        <p14:creationId xmlns:p14="http://schemas.microsoft.com/office/powerpoint/2010/main" val="30477263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We also have user specific resources, such as wader and boot cleaning brushes, angler rack cards and scuba diver rack cards to educate on how to properly disinfect and clean gear.  Any opportunity you have to talk with anglers about cleaning gear is time well spent – and who doesn’t love a free brush?</a:t>
            </a:r>
          </a:p>
        </p:txBody>
      </p:sp>
      <p:sp>
        <p:nvSpPr>
          <p:cNvPr id="9830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B39DFBB-1825-4B42-A72C-B2467A6D4E77}" type="slidenum">
              <a:rPr lang="en-US" smtClean="0"/>
              <a:pPr/>
              <a:t>49</a:t>
            </a:fld>
            <a:endParaRPr lang="en-US"/>
          </a:p>
        </p:txBody>
      </p:sp>
    </p:spTree>
    <p:extLst>
      <p:ext uri="{BB962C8B-B14F-4D97-AF65-F5344CB8AC3E}">
        <p14:creationId xmlns:p14="http://schemas.microsoft.com/office/powerpoint/2010/main" val="2439104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Each inspector will be given an Aquatic Nuisance Species Pocket Guide. This is a professional educational tool that puts all four prohibited ANS lists in one book for easy use and reporting.  </a:t>
            </a:r>
          </a:p>
        </p:txBody>
      </p:sp>
      <p:sp>
        <p:nvSpPr>
          <p:cNvPr id="100356"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0883254-C3F9-4C6E-ABAE-59FA95F7821D}" type="slidenum">
              <a:rPr lang="en-US" smtClean="0"/>
              <a:pPr/>
              <a:t>50</a:t>
            </a:fld>
            <a:endParaRPr lang="en-US"/>
          </a:p>
        </p:txBody>
      </p:sp>
    </p:spTree>
    <p:extLst>
      <p:ext uri="{BB962C8B-B14F-4D97-AF65-F5344CB8AC3E}">
        <p14:creationId xmlns:p14="http://schemas.microsoft.com/office/powerpoint/2010/main" val="415786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Mission of the Aquatic Nuisance Species (ANS) Program is, “To Protect Wildlife, Recreation, Natural Resources, Infrastructure and the Economy by Preventing the Introduction of Zebra &amp; </a:t>
            </a:r>
            <a:r>
              <a:rPr lang="en-US" dirty="0" err="1"/>
              <a:t>Quagga</a:t>
            </a:r>
            <a:r>
              <a:rPr lang="en-US" dirty="0"/>
              <a:t> Mussels, and Other Invasive Species, by Containing Current Infestations and Stopping the Spread into New Waters.” </a:t>
            </a:r>
          </a:p>
          <a:p>
            <a:endParaRPr lang="en-US" dirty="0"/>
          </a:p>
          <a:p>
            <a:r>
              <a:rPr lang="en-US" dirty="0"/>
              <a:t>The ANS program achieves this through: WID stations, sampling for early detection and monitoring of current populations, and public educational campaigns.</a:t>
            </a:r>
          </a:p>
        </p:txBody>
      </p:sp>
      <p:sp>
        <p:nvSpPr>
          <p:cNvPr id="6861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937AAF72-3255-4231-8364-496B3F17B7A4}" type="slidenum">
              <a:rPr lang="en-US" smtClean="0"/>
              <a:pPr/>
              <a:t>5</a:t>
            </a:fld>
            <a:endParaRPr lang="en-US"/>
          </a:p>
        </p:txBody>
      </p:sp>
    </p:spTree>
    <p:extLst>
      <p:ext uri="{BB962C8B-B14F-4D97-AF65-F5344CB8AC3E}">
        <p14:creationId xmlns:p14="http://schemas.microsoft.com/office/powerpoint/2010/main" val="32343896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We also have handouts &amp; Fact sheets focused on specific issues encountered on ramps and at customer service centers such as ballast boats, aquatic bait, and general invasive species information.</a:t>
            </a:r>
          </a:p>
        </p:txBody>
      </p:sp>
      <p:sp>
        <p:nvSpPr>
          <p:cNvPr id="99332"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D54496E7-5CC3-4896-A823-DBA01D8C2901}" type="slidenum">
              <a:rPr lang="en-US" smtClean="0"/>
              <a:pPr/>
              <a:t>51</a:t>
            </a:fld>
            <a:endParaRPr lang="en-US"/>
          </a:p>
        </p:txBody>
      </p:sp>
    </p:spTree>
    <p:extLst>
      <p:ext uri="{BB962C8B-B14F-4D97-AF65-F5344CB8AC3E}">
        <p14:creationId xmlns:p14="http://schemas.microsoft.com/office/powerpoint/2010/main" val="28794225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ACE8DC6E-B87F-4D95-AD1F-AC64F94A6563}" type="slidenum">
              <a:rPr lang="en-US" smtClean="0"/>
              <a:t>52</a:t>
            </a:fld>
            <a:endParaRPr lang="en-US"/>
          </a:p>
        </p:txBody>
      </p:sp>
    </p:spTree>
    <p:extLst>
      <p:ext uri="{BB962C8B-B14F-4D97-AF65-F5344CB8AC3E}">
        <p14:creationId xmlns:p14="http://schemas.microsoft.com/office/powerpoint/2010/main" val="120218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Western states are</a:t>
            </a:r>
            <a:r>
              <a:rPr lang="en-US" sz="1200" b="0" i="0" u="none" strike="noStrike" kern="1200" baseline="0" dirty="0">
                <a:solidFill>
                  <a:schemeClr val="tx1"/>
                </a:solidFill>
                <a:effectLst/>
                <a:latin typeface="+mn-lt"/>
                <a:ea typeface="+mn-ea"/>
                <a:cs typeface="+mn-cs"/>
              </a:rPr>
              <a:t> connected and working together </a:t>
            </a:r>
            <a:r>
              <a:rPr lang="en-US" sz="1200" b="0" i="0" u="none" strike="noStrike" kern="1200" dirty="0">
                <a:solidFill>
                  <a:schemeClr val="tx1"/>
                </a:solidFill>
                <a:effectLst/>
                <a:latin typeface="+mn-lt"/>
                <a:ea typeface="+mn-ea"/>
                <a:cs typeface="+mn-cs"/>
              </a:rPr>
              <a:t>across the landscape in a coordinated fashion.  The Western Regional Panel on Aquatic Nuisance Species serves as the foundational coordinating</a:t>
            </a:r>
            <a:r>
              <a:rPr lang="en-US" sz="1200" b="0" i="0" u="none" strike="noStrike" kern="1200" baseline="0" dirty="0">
                <a:solidFill>
                  <a:schemeClr val="tx1"/>
                </a:solidFill>
                <a:effectLst/>
                <a:latin typeface="+mn-lt"/>
                <a:ea typeface="+mn-ea"/>
                <a:cs typeface="+mn-cs"/>
              </a:rPr>
              <a:t> body in the west.  The Panel drafted the Quagga Zebra Action Plan f</a:t>
            </a:r>
            <a:r>
              <a:rPr lang="en-US" sz="1200" b="0" i="0" u="none" strike="noStrike" kern="1200" dirty="0">
                <a:solidFill>
                  <a:schemeClr val="tx1"/>
                </a:solidFill>
                <a:effectLst/>
                <a:latin typeface="+mn-lt"/>
                <a:ea typeface="+mn-ea"/>
                <a:cs typeface="+mn-cs"/>
              </a:rPr>
              <a:t>or Western Waters (or QZAP) in</a:t>
            </a:r>
            <a:r>
              <a:rPr lang="en-US" sz="1200" b="0" i="0" u="none" strike="noStrike" kern="1200" baseline="0" dirty="0">
                <a:solidFill>
                  <a:schemeClr val="tx1"/>
                </a:solidFill>
                <a:effectLst/>
                <a:latin typeface="+mn-lt"/>
                <a:ea typeface="+mn-ea"/>
                <a:cs typeface="+mn-cs"/>
              </a:rPr>
              <a:t> 2010 at the request of </a:t>
            </a:r>
            <a:r>
              <a:rPr lang="en-US" sz="1200" b="0" i="0" u="none" strike="noStrike" kern="1200" dirty="0">
                <a:solidFill>
                  <a:schemeClr val="tx1"/>
                </a:solidFill>
                <a:effectLst/>
                <a:latin typeface="+mn-lt"/>
                <a:ea typeface="+mn-ea"/>
                <a:cs typeface="+mn-cs"/>
              </a:rPr>
              <a:t>Senator Feinstein and has collaborated to coordinate implementation.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Colorado</a:t>
            </a:r>
            <a:r>
              <a:rPr lang="en-US" sz="1200" b="0" i="0" u="none" strike="noStrike" kern="1200" baseline="0" dirty="0">
                <a:solidFill>
                  <a:schemeClr val="tx1"/>
                </a:solidFill>
                <a:effectLst/>
                <a:latin typeface="+mn-lt"/>
                <a:ea typeface="+mn-ea"/>
                <a:cs typeface="+mn-cs"/>
              </a:rPr>
              <a:t> has provided leadership for both the west over the years. An example of a mutually beneficial outcome is the Western Regional Data Sharing System for Watercraft Inspection and Decontamination Stations.  Following two years of collaborative scoping by western states, Colorado modified our state database and made it available for use by any authorized entity in the West.  For the past few years, Colorado has received federal grants to pay for the ongoing annual operations so that the system remains free for users.  This provides real time communication among station managers and alerts field personnel when infested boats are moving their direction.  It also provides powerful quality control and reporting features.  The entire system consists of a mobile app, website and database.  There are ten states, numerous local and federal governments and private industry partners currently using the system. The goal is for this system to be the standard and to have all entities performing inspection and decontamination participating by 2020.  </a:t>
            </a:r>
          </a:p>
        </p:txBody>
      </p:sp>
      <p:sp>
        <p:nvSpPr>
          <p:cNvPr id="4" name="Slide Number Placeholder 3"/>
          <p:cNvSpPr>
            <a:spLocks noGrp="1"/>
          </p:cNvSpPr>
          <p:nvPr>
            <p:ph type="sldNum" sz="quarter" idx="10"/>
          </p:nvPr>
        </p:nvSpPr>
        <p:spPr/>
        <p:txBody>
          <a:bodyPr/>
          <a:lstStyle/>
          <a:p>
            <a:fld id="{ACE8DC6E-B87F-4D95-AD1F-AC64F94A6563}" type="slidenum">
              <a:rPr lang="en-US" smtClean="0"/>
              <a:t>53</a:t>
            </a:fld>
            <a:endParaRPr lang="en-US"/>
          </a:p>
        </p:txBody>
      </p:sp>
    </p:spTree>
    <p:extLst>
      <p:ext uri="{BB962C8B-B14F-4D97-AF65-F5344CB8AC3E}">
        <p14:creationId xmlns:p14="http://schemas.microsoft.com/office/powerpoint/2010/main" val="16395612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Western Regional Panel identified that one of the largest barriers to consistent implementation of the QZAP was the lack of legal authority, or apparently uncertain legal authority, within both the state and the federal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infested waters that we are most concerned with are multi-jurisdictional in that the infrastructure is generally Bureau of Reclamation facilities and dams, National Park Service or Bureau of Land Management are the recreational managers, and they physically exist in multiple States - Lake Mead or Lake Powell, or Lake Havasu for example. The complex management structure poses significant challenges for implementation including conflicting or absent laws and regulations.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WRP partnered with the National Sea Grant Law Center, the US Fish and Wildlife Service, the Oregon Sea Grant, the National Association of Attorney Generals, and the Association of Fish and Wildlife Agencies in facilitated multi-year process which ultimately</a:t>
            </a:r>
            <a:r>
              <a:rPr lang="en-US" sz="1200" b="0" i="0" u="none" strike="noStrike" kern="1200" baseline="0" dirty="0">
                <a:solidFill>
                  <a:schemeClr val="tx1"/>
                </a:solidFill>
                <a:effectLst/>
                <a:latin typeface="+mn-lt"/>
                <a:ea typeface="+mn-ea"/>
                <a:cs typeface="+mn-cs"/>
              </a:rPr>
              <a:t> led to the development </a:t>
            </a:r>
            <a:r>
              <a:rPr lang="en-US" sz="1200" b="0" i="0" u="none" strike="noStrike" kern="1200" dirty="0">
                <a:solidFill>
                  <a:schemeClr val="tx1"/>
                </a:solidFill>
                <a:effectLst/>
                <a:latin typeface="+mn-lt"/>
                <a:ea typeface="+mn-ea"/>
                <a:cs typeface="+mn-cs"/>
              </a:rPr>
              <a:t>a model legal framework for watercraft inspection decontamination stations, as well as the associated science-based operational standards that Programs should follow for maximum efficiencies. This six year effort was concluded last year and the WRP has documented all consensus items agreed to by western states in a final summary report.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legal framework includes Model Legislative Provisions, Model Regulatory Provisions, a Model Memorandum of Understanding and a very detailed Gap Analysis which indicates exactly which legal authorities are missing or inadequate in states nationwide.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On a parallel track in 2015, the National Invasive Species Council and the ANS Task Force published a federal policy options paper which addressed the movement of aquatic invasive species onto and off of federal lands and waters. The needs identified in this paper have not yet been realized.</a:t>
            </a:r>
            <a:endParaRPr lang="en-US" b="0" dirty="0">
              <a:effectLst/>
            </a:endParaRPr>
          </a:p>
        </p:txBody>
      </p:sp>
      <p:sp>
        <p:nvSpPr>
          <p:cNvPr id="4" name="Slide Number Placeholder 3"/>
          <p:cNvSpPr>
            <a:spLocks noGrp="1"/>
          </p:cNvSpPr>
          <p:nvPr>
            <p:ph type="sldNum" sz="quarter" idx="10"/>
          </p:nvPr>
        </p:nvSpPr>
        <p:spPr/>
        <p:txBody>
          <a:bodyPr/>
          <a:lstStyle/>
          <a:p>
            <a:fld id="{ACE8DC6E-B87F-4D95-AD1F-AC64F94A6563}" type="slidenum">
              <a:rPr lang="en-US" smtClean="0"/>
              <a:t>54</a:t>
            </a:fld>
            <a:endParaRPr lang="en-US"/>
          </a:p>
        </p:txBody>
      </p:sp>
    </p:spTree>
    <p:extLst>
      <p:ext uri="{BB962C8B-B14F-4D97-AF65-F5344CB8AC3E}">
        <p14:creationId xmlns:p14="http://schemas.microsoft.com/office/powerpoint/2010/main" val="3638590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supporting operational standards for implementation includes protocol for the field monitoring of lakes and reservoirs for early detection of mussels, watercraft inspection and decontamination procedures, quality control and a multi-level training and certification curriculum.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Jurisdictions that have been conducting watercraft inspection and decontamination over the last decade have evolved as the</a:t>
            </a:r>
            <a:r>
              <a:rPr lang="en-US" sz="1200" b="0" i="0" u="none" strike="noStrike" kern="1200" baseline="0" dirty="0">
                <a:solidFill>
                  <a:schemeClr val="tx1"/>
                </a:solidFill>
                <a:effectLst/>
                <a:latin typeface="+mn-lt"/>
                <a:ea typeface="+mn-ea"/>
                <a:cs typeface="+mn-cs"/>
              </a:rPr>
              <a:t> model legal framework and operational </a:t>
            </a:r>
            <a:r>
              <a:rPr lang="en-US" sz="1200" b="0" i="0" u="none" strike="noStrike" kern="1200" dirty="0">
                <a:solidFill>
                  <a:schemeClr val="tx1"/>
                </a:solidFill>
                <a:effectLst/>
                <a:latin typeface="+mn-lt"/>
                <a:ea typeface="+mn-ea"/>
                <a:cs typeface="+mn-cs"/>
              </a:rPr>
              <a:t>documents have been published, resulting in significant improvements to state laws, regulations, and field protocols across the western US.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Any organization that chooses in</a:t>
            </a:r>
            <a:r>
              <a:rPr lang="en-US" sz="1200" b="0" i="0" u="none" strike="noStrike" kern="1200" baseline="0" dirty="0">
                <a:solidFill>
                  <a:schemeClr val="tx1"/>
                </a:solidFill>
                <a:effectLst/>
                <a:latin typeface="+mn-lt"/>
                <a:ea typeface="+mn-ea"/>
                <a:cs typeface="+mn-cs"/>
              </a:rPr>
              <a:t> the future to engage in managing the recreational vector of spread, </a:t>
            </a:r>
            <a:r>
              <a:rPr lang="en-US" sz="1200" b="0" i="0" u="none" strike="noStrike" kern="1200" dirty="0">
                <a:solidFill>
                  <a:schemeClr val="tx1"/>
                </a:solidFill>
                <a:effectLst/>
                <a:latin typeface="+mn-lt"/>
                <a:ea typeface="+mn-ea"/>
                <a:cs typeface="+mn-cs"/>
              </a:rPr>
              <a:t>has all the resources necessary to get started</a:t>
            </a:r>
            <a:r>
              <a:rPr lang="en-US" sz="1200" b="0" i="0" u="none" strike="noStrike" kern="1200" baseline="0" dirty="0">
                <a:solidFill>
                  <a:schemeClr val="tx1"/>
                </a:solidFill>
                <a:effectLst/>
                <a:latin typeface="+mn-lt"/>
                <a:ea typeface="+mn-ea"/>
                <a:cs typeface="+mn-cs"/>
              </a:rPr>
              <a:t> and implement an effective prevention and containment program</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CE8DC6E-B87F-4D95-AD1F-AC64F94A6563}" type="slidenum">
              <a:rPr lang="en-US" smtClean="0"/>
              <a:t>55</a:t>
            </a:fld>
            <a:endParaRPr lang="en-US"/>
          </a:p>
        </p:txBody>
      </p:sp>
    </p:spTree>
    <p:extLst>
      <p:ext uri="{BB962C8B-B14F-4D97-AF65-F5344CB8AC3E}">
        <p14:creationId xmlns:p14="http://schemas.microsoft.com/office/powerpoint/2010/main" val="25967832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a:t>
            </a:r>
            <a:r>
              <a:rPr lang="en-US" baseline="0" dirty="0"/>
              <a:t> agencies are charged with both ensuring an outstanding outdoor recreational opportunity, as well as protecting the resource from invasive species.  This can be a delicate balancing act.  </a:t>
            </a:r>
            <a:r>
              <a:rPr lang="en-US" dirty="0"/>
              <a:t>By inspecting boats, we are managing the largest</a:t>
            </a:r>
            <a:r>
              <a:rPr lang="en-US" baseline="0" dirty="0"/>
              <a:t> vector of spread a</a:t>
            </a:r>
            <a:r>
              <a:rPr lang="en-US" dirty="0"/>
              <a:t>nd can stop the introduction of mussels into significant</a:t>
            </a:r>
            <a:r>
              <a:rPr lang="en-US" baseline="0" dirty="0"/>
              <a:t> waters and new watersheds.</a:t>
            </a:r>
            <a:r>
              <a:rPr lang="en-US" dirty="0"/>
              <a:t>  </a:t>
            </a:r>
          </a:p>
          <a:p>
            <a:endParaRPr lang="en-US" dirty="0"/>
          </a:p>
          <a:p>
            <a:pPr rtl="0"/>
            <a:r>
              <a:rPr lang="en-US" sz="1200" b="0" i="0" u="none" strike="noStrike" kern="1200" dirty="0">
                <a:solidFill>
                  <a:schemeClr val="tx1"/>
                </a:solidFill>
                <a:effectLst/>
                <a:latin typeface="+mn-lt"/>
                <a:ea typeface="+mn-ea"/>
                <a:cs typeface="+mn-cs"/>
              </a:rPr>
              <a:t>The west has vast resources worthy of protection. The organizations that have been doing the watercraft inspections and decontamination over the last decade remain free of zebra and quagga mussels. Those that are not engaged continue to experience more and more invasions. Watercraft inspections</a:t>
            </a:r>
            <a:r>
              <a:rPr lang="en-US" sz="1200" b="0" i="0" u="none" strike="noStrike" kern="1200" baseline="0" dirty="0">
                <a:solidFill>
                  <a:schemeClr val="tx1"/>
                </a:solidFill>
                <a:effectLst/>
                <a:latin typeface="+mn-lt"/>
                <a:ea typeface="+mn-ea"/>
                <a:cs typeface="+mn-cs"/>
              </a:rPr>
              <a:t> do work </a:t>
            </a:r>
            <a:r>
              <a:rPr lang="en-US" sz="1200" b="0" i="0" u="none" strike="noStrike" kern="1200" dirty="0">
                <a:solidFill>
                  <a:schemeClr val="tx1"/>
                </a:solidFill>
                <a:effectLst/>
                <a:latin typeface="+mn-lt"/>
                <a:ea typeface="+mn-ea"/>
                <a:cs typeface="+mn-cs"/>
              </a:rPr>
              <a:t>BUT it works best if we're all in it together!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Preventing the spread of zebra and quagga mussels and other aquatic nuisance species requires a high level of cooperation between federal, state, tribal, and local governments, as well as active partnerships with private industry and nongovernmental organizations, in alignment with the recreating public.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multi-jurisdictional nature of western waters require all partners to engage for no single entity is responsible for, or capable of, implementing all of the necessary actions to protect our water supply infrastructure and our natural resources from zebra</a:t>
            </a:r>
            <a:r>
              <a:rPr lang="en-US" sz="1200" b="0" i="0" u="none" strike="noStrike" kern="1200" baseline="0" dirty="0">
                <a:solidFill>
                  <a:schemeClr val="tx1"/>
                </a:solidFill>
                <a:effectLst/>
                <a:latin typeface="+mn-lt"/>
                <a:ea typeface="+mn-ea"/>
                <a:cs typeface="+mn-cs"/>
              </a:rPr>
              <a:t> and quagga mussels and other aquatic</a:t>
            </a:r>
            <a:r>
              <a:rPr lang="en-US" sz="1200" b="0" i="0" u="none" strike="noStrike" kern="1200" dirty="0">
                <a:solidFill>
                  <a:schemeClr val="tx1"/>
                </a:solidFill>
                <a:effectLst/>
                <a:latin typeface="+mn-lt"/>
                <a:ea typeface="+mn-ea"/>
                <a:cs typeface="+mn-cs"/>
              </a:rPr>
              <a:t> invasive species.  I look forward</a:t>
            </a:r>
            <a:r>
              <a:rPr lang="en-US" sz="1200" b="0" i="0" u="none" strike="noStrike" kern="1200" baseline="0" dirty="0">
                <a:solidFill>
                  <a:schemeClr val="tx1"/>
                </a:solidFill>
                <a:effectLst/>
                <a:latin typeface="+mn-lt"/>
                <a:ea typeface="+mn-ea"/>
                <a:cs typeface="+mn-cs"/>
              </a:rPr>
              <a:t> to the upcoming Western Governors Association Leadership Summit on Zebra and Quagga Mussels in August to dive deeper into these issues.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Thank you for your attention.  I will now turn it over to Libby </a:t>
            </a:r>
            <a:r>
              <a:rPr lang="en-US" sz="1200" b="0" i="0" u="none" strike="noStrike" kern="1200" dirty="0" err="1">
                <a:solidFill>
                  <a:schemeClr val="tx1"/>
                </a:solidFill>
                <a:effectLst/>
                <a:latin typeface="+mn-lt"/>
                <a:ea typeface="+mn-ea"/>
                <a:cs typeface="+mn-cs"/>
              </a:rPr>
              <a:t>Yranksi</a:t>
            </a:r>
            <a:r>
              <a:rPr lang="en-US" sz="1200" b="0" i="0" u="none" strike="noStrike" kern="1200" dirty="0">
                <a:solidFill>
                  <a:schemeClr val="tx1"/>
                </a:solidFill>
                <a:effectLst/>
                <a:latin typeface="+mn-lt"/>
                <a:ea typeface="+mn-ea"/>
                <a:cs typeface="+mn-cs"/>
              </a:rPr>
              <a:t> to expand upon the private-public partnership in place to combat aquatic nuisance species, and how the industry is furthering these efforts.</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CE8DC6E-B87F-4D95-AD1F-AC64F94A6563}" type="slidenum">
              <a:rPr lang="en-US" smtClean="0"/>
              <a:t>56</a:t>
            </a:fld>
            <a:endParaRPr lang="en-US"/>
          </a:p>
        </p:txBody>
      </p:sp>
    </p:spTree>
    <p:extLst>
      <p:ext uri="{BB962C8B-B14F-4D97-AF65-F5344CB8AC3E}">
        <p14:creationId xmlns:p14="http://schemas.microsoft.com/office/powerpoint/2010/main" val="6362203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Any questions?</a:t>
            </a:r>
          </a:p>
        </p:txBody>
      </p:sp>
      <p:sp>
        <p:nvSpPr>
          <p:cNvPr id="10138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66F158C0-1747-4261-889B-BD6C70994A05}" type="slidenum">
              <a:rPr lang="en-US" smtClean="0"/>
              <a:pPr/>
              <a:t>57</a:t>
            </a:fld>
            <a:endParaRPr lang="en-US"/>
          </a:p>
        </p:txBody>
      </p:sp>
    </p:spTree>
    <p:extLst>
      <p:ext uri="{BB962C8B-B14F-4D97-AF65-F5344CB8AC3E}">
        <p14:creationId xmlns:p14="http://schemas.microsoft.com/office/powerpoint/2010/main" val="359597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After the discovery of zebra mussel larva in Lake Pueblo January 2008, the Colorado legislature quickly passed Senate Bill 08-226, or the ANS Act in May of 2008. </a:t>
            </a:r>
          </a:p>
        </p:txBody>
      </p:sp>
      <p:sp>
        <p:nvSpPr>
          <p:cNvPr id="62468"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46784ED-5461-459E-B32C-8B1BF2B56CD0}" type="slidenum">
              <a:rPr lang="en-US" smtClean="0"/>
              <a:pPr/>
              <a:t>6</a:t>
            </a:fld>
            <a:endParaRPr lang="en-US"/>
          </a:p>
        </p:txBody>
      </p:sp>
    </p:spTree>
    <p:extLst>
      <p:ext uri="{BB962C8B-B14F-4D97-AF65-F5344CB8AC3E}">
        <p14:creationId xmlns:p14="http://schemas.microsoft.com/office/powerpoint/2010/main" val="93316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state ANS Act was passed in May 2008. This act</a:t>
            </a:r>
            <a:r>
              <a:rPr lang="en-US" baseline="0" dirty="0"/>
              <a:t> formalized the state ANS Program.</a:t>
            </a:r>
          </a:p>
          <a:p>
            <a:endParaRPr lang="en-US" baseline="0" dirty="0"/>
          </a:p>
          <a:p>
            <a:r>
              <a:rPr lang="en-US" baseline="0" dirty="0"/>
              <a:t>The act made it illegal to possess, import, export shirt, transport, release, plant, place, or cause and ANS to be released. </a:t>
            </a:r>
          </a:p>
          <a:p>
            <a:r>
              <a:rPr lang="en-US" baseline="0" dirty="0"/>
              <a:t>It also provided authority for “Authorized Agents” and qualified peace officers to inspect &amp; decontaminate watercraft for the purpose of ANS prevention. Additionally – it created the ANS fund and allocated approximately 4 million dollars per year from severance tax on the oil and gas industry.</a:t>
            </a:r>
            <a:endParaRPr lang="en-US" dirty="0"/>
          </a:p>
        </p:txBody>
      </p:sp>
      <p:sp>
        <p:nvSpPr>
          <p:cNvPr id="4" name="Slide Number Placeholder 3"/>
          <p:cNvSpPr>
            <a:spLocks noGrp="1"/>
          </p:cNvSpPr>
          <p:nvPr>
            <p:ph type="sldNum" sz="quarter" idx="5"/>
          </p:nvPr>
        </p:nvSpPr>
        <p:spPr>
          <a:xfrm>
            <a:off x="4143587" y="9119474"/>
            <a:ext cx="3169920" cy="480060"/>
          </a:xfrm>
          <a:prstGeom prst="rect">
            <a:avLst/>
          </a:prstGeom>
        </p:spPr>
        <p:txBody>
          <a:bodyPr lIns="96661" tIns="48331" rIns="96661" bIns="48331"/>
          <a:lstStyle/>
          <a:p>
            <a:pPr>
              <a:defRPr/>
            </a:pPr>
            <a:fld id="{ACEC4871-0875-4606-94D9-33EEC9E03D44}" type="slidenum">
              <a:rPr lang="en-US" smtClean="0"/>
              <a:pPr>
                <a:defRPr/>
              </a:pPr>
              <a:t>7</a:t>
            </a:fld>
            <a:endParaRPr lang="en-US"/>
          </a:p>
        </p:txBody>
      </p:sp>
    </p:spTree>
    <p:extLst>
      <p:ext uri="{BB962C8B-B14F-4D97-AF65-F5344CB8AC3E}">
        <p14:creationId xmlns:p14="http://schemas.microsoft.com/office/powerpoint/2010/main" val="368084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All persons in the state have a duty to report per the ANS Law.  If an ANS is suspected, the law requires they immediately report the ANS to CPW.  This means if you find or suspect an ANS when you are not at work, like if you are out fishing or boating, you are required to report it to the state program immediately.</a:t>
            </a:r>
          </a:p>
        </p:txBody>
      </p:sp>
      <p:sp>
        <p:nvSpPr>
          <p:cNvPr id="64516"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E1FFD488-34FC-436C-B5BF-846097C7F7EB}" type="slidenum">
              <a:rPr lang="en-US" smtClean="0"/>
              <a:pPr/>
              <a:t>8</a:t>
            </a:fld>
            <a:endParaRPr lang="en-US"/>
          </a:p>
        </p:txBody>
      </p:sp>
    </p:spTree>
    <p:extLst>
      <p:ext uri="{BB962C8B-B14F-4D97-AF65-F5344CB8AC3E}">
        <p14:creationId xmlns:p14="http://schemas.microsoft.com/office/powerpoint/2010/main" val="419764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 Act also created “Agents” which is the legal term for an “inspector and decontaminator” </a:t>
            </a:r>
          </a:p>
          <a:p>
            <a:r>
              <a:rPr lang="en-US"/>
              <a:t>It give agents the authority to temporary stop and detain a conveyance, inspect for ANS, and recommend and perform a decontamination, if the operator is willing.</a:t>
            </a:r>
          </a:p>
          <a:p>
            <a:r>
              <a:rPr lang="en-US"/>
              <a:t>You (students) will be an authorized agent after you pass this course.</a:t>
            </a:r>
          </a:p>
        </p:txBody>
      </p:sp>
      <p:sp>
        <p:nvSpPr>
          <p:cNvPr id="65540" name="Slide Number Placeholder 3"/>
          <p:cNvSpPr>
            <a:spLocks noGrp="1"/>
          </p:cNvSpPr>
          <p:nvPr>
            <p:ph type="sldNum" sz="quarter" idx="5"/>
          </p:nvPr>
        </p:nvSpPr>
        <p:spPr bwMode="auto">
          <a:xfrm>
            <a:off x="4142963" y="9119173"/>
            <a:ext cx="3170582" cy="480389"/>
          </a:xfrm>
          <a:prstGeom prst="rect">
            <a:avLst/>
          </a:prstGeom>
          <a:noFill/>
          <a:ln>
            <a:miter lim="800000"/>
            <a:headEnd/>
            <a:tailEnd/>
          </a:ln>
        </p:spPr>
        <p:txBody>
          <a:bodyPr wrap="square" lIns="94854" tIns="47427" rIns="94854" bIns="47427" numCol="1" anchorCtr="0" compatLnSpc="1">
            <a:prstTxWarp prst="textNoShape">
              <a:avLst/>
            </a:prstTxWarp>
          </a:bodyPr>
          <a:lstStyle/>
          <a:p>
            <a:fld id="{85FF3252-7382-4AE5-93A1-EDBA38AE3D81}" type="slidenum">
              <a:rPr lang="en-US" smtClean="0"/>
              <a:pPr/>
              <a:t>9</a:t>
            </a:fld>
            <a:endParaRPr lang="en-US"/>
          </a:p>
        </p:txBody>
      </p:sp>
    </p:spTree>
    <p:extLst>
      <p:ext uri="{BB962C8B-B14F-4D97-AF65-F5344CB8AC3E}">
        <p14:creationId xmlns:p14="http://schemas.microsoft.com/office/powerpoint/2010/main" val="28819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4725" y="3548063"/>
            <a:ext cx="11055350" cy="2090737"/>
          </a:xfrm>
        </p:spPr>
        <p:txBody>
          <a:bodyPr anchor="b"/>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951038" y="5791200"/>
            <a:ext cx="9102725" cy="2228850"/>
          </a:xfrm>
          <a:prstGeom prst="rect">
            <a:avLst/>
          </a:prstGeom>
        </p:spPr>
        <p:txBody>
          <a:bodyPr vert="horz" anchor="t"/>
          <a:lstStyle>
            <a:lvl1pPr marL="0" indent="0" algn="ctr">
              <a:buNone/>
              <a:defRPr sz="32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750" y="458788"/>
            <a:ext cx="5522913" cy="2825750"/>
          </a:xfrm>
          <a:prstGeom prst="rect">
            <a:avLst/>
          </a:prstGeom>
        </p:spPr>
        <p:txBody>
          <a:bodyPr/>
          <a:lstStyle>
            <a:lvl1pPr algn="l">
              <a:defRPr sz="4800" b="0">
                <a:solidFill>
                  <a:srgbClr val="53585F"/>
                </a:solidFill>
              </a:defRPr>
            </a:lvl1pPr>
          </a:lstStyle>
          <a:p>
            <a:r>
              <a:rPr lang="en-US" dirty="0"/>
              <a:t>Click to Edit Master Title Style</a:t>
            </a:r>
          </a:p>
        </p:txBody>
      </p:sp>
      <p:sp>
        <p:nvSpPr>
          <p:cNvPr id="3" name="Content Placeholder 2"/>
          <p:cNvSpPr>
            <a:spLocks noGrp="1"/>
          </p:cNvSpPr>
          <p:nvPr>
            <p:ph idx="1"/>
          </p:nvPr>
        </p:nvSpPr>
        <p:spPr>
          <a:xfrm>
            <a:off x="666750" y="1993900"/>
            <a:ext cx="5522913" cy="64071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0"/>
          </p:nvPr>
        </p:nvSpPr>
        <p:spPr>
          <a:xfrm>
            <a:off x="6807200" y="457200"/>
            <a:ext cx="5486400" cy="7924800"/>
          </a:xfrm>
          <a:prstGeom prst="rect">
            <a:avLst/>
          </a:prstGeom>
        </p:spPr>
        <p:txBody>
          <a:bodyPr vert="horz"/>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750" y="458788"/>
            <a:ext cx="5522913" cy="2825750"/>
          </a:xfrm>
          <a:prstGeom prst="rect">
            <a:avLst/>
          </a:prstGeom>
        </p:spPr>
        <p:txBody>
          <a:bodyPr/>
          <a:lstStyle>
            <a:lvl1pPr algn="l">
              <a:defRPr sz="4800" b="0">
                <a:solidFill>
                  <a:srgbClr val="53585F"/>
                </a:solidFill>
              </a:defRPr>
            </a:lvl1pPr>
          </a:lstStyle>
          <a:p>
            <a:r>
              <a:rPr lang="en-US" dirty="0"/>
              <a:t>Click to Edit Master Title Style</a:t>
            </a:r>
          </a:p>
        </p:txBody>
      </p:sp>
      <p:sp>
        <p:nvSpPr>
          <p:cNvPr id="3" name="Content Placeholder 2"/>
          <p:cNvSpPr>
            <a:spLocks noGrp="1"/>
          </p:cNvSpPr>
          <p:nvPr>
            <p:ph idx="1"/>
          </p:nvPr>
        </p:nvSpPr>
        <p:spPr>
          <a:xfrm>
            <a:off x="666750" y="1993900"/>
            <a:ext cx="5522913" cy="64071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p:cNvSpPr>
            <a:spLocks noGrp="1"/>
          </p:cNvSpPr>
          <p:nvPr>
            <p:ph type="chart" sz="quarter" idx="10"/>
          </p:nvPr>
        </p:nvSpPr>
        <p:spPr>
          <a:xfrm>
            <a:off x="6807200" y="457200"/>
            <a:ext cx="5486400" cy="7924800"/>
          </a:xfrm>
          <a:prstGeom prst="rect">
            <a:avLst/>
          </a:prstGeom>
        </p:spPr>
        <p:txBody>
          <a:bodyPr vert="horz"/>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5000" y="3962400"/>
            <a:ext cx="11734800" cy="2312987"/>
          </a:xfrm>
        </p:spPr>
        <p:txBody>
          <a:bodyPr/>
          <a:lstStyle/>
          <a:p>
            <a:r>
              <a:rPr lang="en-US" dirty="0"/>
              <a:t>Click to edit </a:t>
            </a:r>
            <a:br>
              <a:rPr lang="en-US" dirty="0"/>
            </a:br>
            <a:r>
              <a:rPr lang="en-US" dirty="0"/>
              <a:t>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0480" y="388338"/>
            <a:ext cx="11054080" cy="1625600"/>
          </a:xfrm>
          <a:prstGeom prst="rect">
            <a:avLst/>
          </a:prstGeom>
        </p:spPr>
        <p:txBody>
          <a:bodyPr lIns="130046" tIns="65023" rIns="130046" bIns="65023"/>
          <a:lstStyle>
            <a:lvl1pPr>
              <a:defRPr/>
            </a:lvl1pPr>
          </a:lstStyle>
          <a:p>
            <a:r>
              <a:rPr lang="en-US"/>
              <a:t>Click to edit Master title style</a:t>
            </a:r>
          </a:p>
        </p:txBody>
      </p:sp>
      <p:sp>
        <p:nvSpPr>
          <p:cNvPr id="3" name="Text Placeholder 2"/>
          <p:cNvSpPr>
            <a:spLocks noGrp="1"/>
          </p:cNvSpPr>
          <p:nvPr>
            <p:ph type="body" idx="1"/>
          </p:nvPr>
        </p:nvSpPr>
        <p:spPr>
          <a:xfrm>
            <a:off x="1300480" y="2059094"/>
            <a:ext cx="5310293" cy="1083733"/>
          </a:xfrm>
          <a:prstGeom prst="rect">
            <a:avLst/>
          </a:prstGeom>
          <a:noFill/>
          <a:ln w="12700" cap="sq" cmpd="sng" algn="ctr">
            <a:noFill/>
            <a:prstDash val="solid"/>
          </a:ln>
        </p:spPr>
        <p:txBody>
          <a:bodyPr lIns="130046" tIns="65023" rIns="130046" bIns="65023" anchor="b">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a:r>
              <a:rPr lang="en-US"/>
              <a:t>Click to edit Master text styles</a:t>
            </a:r>
          </a:p>
        </p:txBody>
      </p:sp>
      <p:sp>
        <p:nvSpPr>
          <p:cNvPr id="4" name="Text Placeholder 3"/>
          <p:cNvSpPr>
            <a:spLocks noGrp="1"/>
          </p:cNvSpPr>
          <p:nvPr>
            <p:ph type="body" sz="half" idx="3"/>
          </p:nvPr>
        </p:nvSpPr>
        <p:spPr>
          <a:xfrm>
            <a:off x="7044267" y="2059094"/>
            <a:ext cx="5310293" cy="1083733"/>
          </a:xfrm>
          <a:prstGeom prst="rect">
            <a:avLst/>
          </a:prstGeom>
          <a:noFill/>
          <a:ln w="12700" cap="sq" cmpd="sng" algn="ctr">
            <a:noFill/>
            <a:prstDash val="solid"/>
          </a:ln>
        </p:spPr>
        <p:txBody>
          <a:bodyPr lIns="130046" tIns="65023" rIns="130046" bIns="65023" anchor="b">
            <a:noAutofit/>
          </a:bodyPr>
          <a:lstStyle>
            <a:lvl1pPr marL="0" indent="0">
              <a:buNone/>
              <a:defRPr sz="3400" b="1">
                <a:solidFill>
                  <a:schemeClr val="accent1"/>
                </a:solidFill>
                <a:latin typeface="+mj-lt"/>
                <a:ea typeface="+mj-ea"/>
                <a:cs typeface="+mj-cs"/>
              </a:defRPr>
            </a:lvl1pPr>
            <a:lvl2pPr>
              <a:buNone/>
              <a:defRPr sz="2800" b="1"/>
            </a:lvl2pPr>
            <a:lvl3pPr>
              <a:buNone/>
              <a:defRPr sz="2600" b="1"/>
            </a:lvl3pPr>
            <a:lvl4pPr>
              <a:buNone/>
              <a:defRPr sz="2300" b="1"/>
            </a:lvl4pPr>
            <a:lvl5pPr>
              <a:buNone/>
              <a:defRPr sz="2300" b="1"/>
            </a:lvl5pPr>
          </a:lstStyle>
          <a:p>
            <a:pPr lvl="0"/>
            <a:r>
              <a:rPr lang="en-US"/>
              <a:t>Click to edit Master text styles</a:t>
            </a:r>
          </a:p>
        </p:txBody>
      </p:sp>
      <p:sp>
        <p:nvSpPr>
          <p:cNvPr id="11" name="Content Placeholder 10"/>
          <p:cNvSpPr>
            <a:spLocks noGrp="1"/>
          </p:cNvSpPr>
          <p:nvPr>
            <p:ph sz="half" idx="2"/>
          </p:nvPr>
        </p:nvSpPr>
        <p:spPr>
          <a:xfrm>
            <a:off x="1300480" y="3197013"/>
            <a:ext cx="5310293" cy="5527040"/>
          </a:xfrm>
          <a:prstGeom prst="rect">
            <a:avLst/>
          </a:prstGeom>
        </p:spPr>
        <p:txBody>
          <a:bodyPr lIns="130046" tIns="65023" rIns="130046" bIns="6502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7044267" y="3197013"/>
            <a:ext cx="5310293" cy="5527040"/>
          </a:xfrm>
          <a:prstGeom prst="rect">
            <a:avLst/>
          </a:prstGeom>
        </p:spPr>
        <p:txBody>
          <a:bodyPr lIns="130046" tIns="65023" rIns="130046" bIns="6502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a:xfrm>
            <a:off x="8778240" y="8805334"/>
            <a:ext cx="3522133" cy="677333"/>
          </a:xfrm>
          <a:prstGeom prst="rect">
            <a:avLst/>
          </a:prstGeom>
        </p:spPr>
        <p:txBody>
          <a:bodyPr lIns="130046" tIns="65023" rIns="130046" bIns="65023"/>
          <a:lstStyle>
            <a:lvl1pPr>
              <a:defRPr/>
            </a:lvl1pPr>
          </a:lstStyle>
          <a:p>
            <a:pPr>
              <a:defRPr/>
            </a:pPr>
            <a:fld id="{1AC9BDA6-8A06-4CA4-88AB-DA8ACE87D95C}" type="datetimeFigureOut">
              <a:rPr lang="en-US"/>
              <a:pPr>
                <a:defRPr/>
              </a:pPr>
              <a:t>8/1/2019</a:t>
            </a:fld>
            <a:endParaRPr lang="en-US" dirty="0"/>
          </a:p>
        </p:txBody>
      </p:sp>
      <p:sp>
        <p:nvSpPr>
          <p:cNvPr id="8" name="Footer Placeholder 2"/>
          <p:cNvSpPr>
            <a:spLocks noGrp="1"/>
          </p:cNvSpPr>
          <p:nvPr>
            <p:ph type="ftr" sz="quarter" idx="11"/>
          </p:nvPr>
        </p:nvSpPr>
        <p:spPr>
          <a:xfrm>
            <a:off x="1300480" y="8778240"/>
            <a:ext cx="5635413" cy="650240"/>
          </a:xfrm>
          <a:prstGeom prst="rect">
            <a:avLst/>
          </a:prstGeom>
        </p:spPr>
        <p:txBody>
          <a:bodyPr lIns="130046" tIns="65023" rIns="130046" bIns="65023"/>
          <a:lstStyle>
            <a:lvl1pPr>
              <a:defRPr/>
            </a:lvl1pPr>
          </a:lstStyle>
          <a:p>
            <a:pPr>
              <a:defRPr/>
            </a:pPr>
            <a:endParaRPr lang="en-US" dirty="0"/>
          </a:p>
        </p:txBody>
      </p:sp>
      <p:sp>
        <p:nvSpPr>
          <p:cNvPr id="9" name="Slide Number Placeholder 22"/>
          <p:cNvSpPr>
            <a:spLocks noGrp="1"/>
          </p:cNvSpPr>
          <p:nvPr>
            <p:ph type="sldNum" sz="quarter" idx="12"/>
          </p:nvPr>
        </p:nvSpPr>
        <p:spPr>
          <a:xfrm>
            <a:off x="207716" y="8832427"/>
            <a:ext cx="650240" cy="650240"/>
          </a:xfrm>
          <a:prstGeom prst="ellipse">
            <a:avLst/>
          </a:prstGeom>
        </p:spPr>
        <p:txBody>
          <a:bodyPr lIns="130046" tIns="65023" rIns="130046" bIns="65023"/>
          <a:lstStyle>
            <a:lvl1pPr>
              <a:defRPr/>
            </a:lvl1pPr>
          </a:lstStyle>
          <a:p>
            <a:pPr>
              <a:defRPr/>
            </a:pPr>
            <a:fld id="{41150DA9-F36B-458B-AA00-8335A0E66BD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ctr">
              <a:defRPr sz="5400" b="1" i="0"/>
            </a:lvl1p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nchor="b"/>
          <a:lstStyle>
            <a:lvl1pPr algn="ctr">
              <a:defRPr sz="5400" i="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016000" y="4822825"/>
            <a:ext cx="10972800" cy="2492375"/>
          </a:xfrm>
          <a:prstGeom prst="rect">
            <a:avLst/>
          </a:prstGeom>
        </p:spPr>
        <p:txBody>
          <a:bodyPr vert="horz" anchor="t"/>
          <a:lstStyle>
            <a:lvl1pPr marL="0" indent="0" algn="ctr">
              <a:buNone/>
              <a:defRPr sz="3200">
                <a:solidFill>
                  <a:srgbClr val="53585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2"/>
                </a:solidFill>
              </a:defRPr>
            </a:lvl1pPr>
          </a:lstStyle>
          <a:p>
            <a:pPr lvl="0"/>
            <a:r>
              <a:rPr lang="en-US" dirty="0"/>
              <a:t>SECTION 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ctr">
              <a:defRPr sz="5400" b="1" i="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939800" y="533400"/>
            <a:ext cx="10972800" cy="1249680"/>
          </a:xfrm>
          <a:prstGeom prst="rect">
            <a:avLst/>
          </a:prstGeom>
        </p:spPr>
        <p:txBody>
          <a:bodyPr anchor="t"/>
          <a:lstStyle>
            <a:lvl1pPr algn="ctr">
              <a:defRPr sz="4400" b="1" i="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939800" y="1905000"/>
            <a:ext cx="10972800" cy="6553200"/>
          </a:xfrm>
          <a:prstGeom prst="rect">
            <a:avLst/>
          </a:prstGeom>
        </p:spPr>
        <p:txBody>
          <a:bodyPr vert="horz"/>
          <a:lstStyle>
            <a:lvl1pPr marL="457200" indent="-457200">
              <a:spcBef>
                <a:spcPts val="2000"/>
              </a:spcBef>
              <a:buFont typeface="Arial" pitchFamily="34" charset="0"/>
              <a:buChar char="•"/>
              <a:defRPr sz="3400" baseline="0">
                <a:solidFill>
                  <a:srgbClr val="53585F"/>
                </a:solidFill>
              </a:defRPr>
            </a:lvl1pPr>
            <a:lvl2pPr marL="457200" indent="-457200">
              <a:spcBef>
                <a:spcPts val="2000"/>
              </a:spcBef>
              <a:buFont typeface="Arial" pitchFamily="34" charset="0"/>
              <a:buChar char="•"/>
              <a:defRPr>
                <a:solidFill>
                  <a:srgbClr val="53585F"/>
                </a:solidFill>
              </a:defRPr>
            </a:lvl2pPr>
            <a:lvl3pPr marL="457200" indent="-457200">
              <a:spcBef>
                <a:spcPts val="2000"/>
              </a:spcBef>
              <a:buFont typeface="Arial" pitchFamily="34" charset="0"/>
              <a:buChar char="•"/>
              <a:defRPr>
                <a:solidFill>
                  <a:srgbClr val="53585F"/>
                </a:solidFill>
              </a:defRPr>
            </a:lvl3pPr>
            <a:lvl4pPr marL="457200" indent="-457200">
              <a:spcBef>
                <a:spcPts val="2000"/>
              </a:spcBef>
              <a:buFont typeface="Arial" pitchFamily="34" charset="0"/>
              <a:buChar char="•"/>
              <a:defRPr sz="3200">
                <a:solidFill>
                  <a:srgbClr val="53585F"/>
                </a:solidFill>
              </a:defRPr>
            </a:lvl4pPr>
            <a:lvl5pPr marL="457200" indent="-457200">
              <a:spcBef>
                <a:spcPts val="2000"/>
              </a:spcBef>
              <a:buFont typeface="Arial" pitchFamily="34" charset="0"/>
              <a:buChar char="•"/>
              <a:defRPr>
                <a:solidFill>
                  <a:srgbClr val="53585F"/>
                </a:solidFill>
              </a:defRPr>
            </a:lvl5pPr>
          </a:lstStyle>
          <a:p>
            <a:pPr lvl="0"/>
            <a:r>
              <a:rPr lang="en-US" dirty="0"/>
              <a:t>Click to edit Master text styles for long amount of text</a:t>
            </a:r>
          </a:p>
          <a:p>
            <a:pPr lvl="3"/>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939800" y="533400"/>
            <a:ext cx="10972800" cy="1249680"/>
          </a:xfrm>
          <a:prstGeom prst="rect">
            <a:avLst/>
          </a:prstGeom>
        </p:spPr>
        <p:txBody>
          <a:bodyPr anchor="t"/>
          <a:lstStyle>
            <a:lvl1pPr algn="ctr">
              <a:defRPr sz="4400" b="1" i="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939800" y="1905000"/>
            <a:ext cx="10972800" cy="6553200"/>
          </a:xfrm>
          <a:prstGeom prst="rect">
            <a:avLst/>
          </a:prstGeom>
        </p:spPr>
        <p:txBody>
          <a:bodyPr vert="horz"/>
          <a:lstStyle>
            <a:lvl1pPr marL="457200" indent="-457200">
              <a:spcBef>
                <a:spcPts val="2000"/>
              </a:spcBef>
              <a:buFont typeface="Arial" pitchFamily="34" charset="0"/>
              <a:buChar char="•"/>
              <a:defRPr sz="3400" baseline="0">
                <a:solidFill>
                  <a:srgbClr val="53585F"/>
                </a:solidFill>
              </a:defRPr>
            </a:lvl1pPr>
            <a:lvl2pPr marL="457200" indent="-457200">
              <a:spcBef>
                <a:spcPts val="2000"/>
              </a:spcBef>
              <a:buFont typeface="Arial" pitchFamily="34" charset="0"/>
              <a:buChar char="•"/>
              <a:defRPr>
                <a:solidFill>
                  <a:srgbClr val="53585F"/>
                </a:solidFill>
              </a:defRPr>
            </a:lvl2pPr>
            <a:lvl3pPr marL="457200" indent="-457200">
              <a:spcBef>
                <a:spcPts val="2000"/>
              </a:spcBef>
              <a:buFont typeface="Arial" pitchFamily="34" charset="0"/>
              <a:buChar char="•"/>
              <a:defRPr>
                <a:solidFill>
                  <a:srgbClr val="53585F"/>
                </a:solidFill>
              </a:defRPr>
            </a:lvl3pPr>
            <a:lvl4pPr marL="457200" indent="-457200">
              <a:spcBef>
                <a:spcPts val="2000"/>
              </a:spcBef>
              <a:buFont typeface="Arial" pitchFamily="34" charset="0"/>
              <a:buChar char="•"/>
              <a:defRPr sz="3200">
                <a:solidFill>
                  <a:srgbClr val="53585F"/>
                </a:solidFill>
              </a:defRPr>
            </a:lvl4pPr>
            <a:lvl5pPr marL="457200" indent="-457200">
              <a:spcBef>
                <a:spcPts val="2000"/>
              </a:spcBef>
              <a:buFont typeface="Arial" pitchFamily="34" charset="0"/>
              <a:buChar char="•"/>
              <a:defRPr>
                <a:solidFill>
                  <a:srgbClr val="53585F"/>
                </a:solidFill>
              </a:defRPr>
            </a:lvl5pPr>
          </a:lstStyle>
          <a:p>
            <a:pPr lvl="0"/>
            <a:r>
              <a:rPr lang="en-US" dirty="0"/>
              <a:t>Click to edit Master text styles for long amount of text</a:t>
            </a:r>
          </a:p>
          <a:p>
            <a:pPr lvl="3"/>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39"/>
            <a:ext cx="11054080" cy="2090702"/>
          </a:xfrm>
          <a:prstGeom prst="rect">
            <a:avLst/>
          </a:prstGeom>
        </p:spPr>
        <p:txBody>
          <a:bodyPr lIns="130046" tIns="65023" rIns="130046" bIns="65023"/>
          <a:lstStyle>
            <a:lvl1pPr algn="ctr">
              <a:defRPr sz="5400" i="0"/>
            </a:lvl1pPr>
          </a:lstStyle>
          <a:p>
            <a:r>
              <a:rPr lang="en-US" dirty="0"/>
              <a:t>Click to edit Master title style</a:t>
            </a:r>
          </a:p>
        </p:txBody>
      </p:sp>
      <p:sp>
        <p:nvSpPr>
          <p:cNvPr id="3" name="Subtitle 2"/>
          <p:cNvSpPr>
            <a:spLocks noGrp="1"/>
          </p:cNvSpPr>
          <p:nvPr>
            <p:ph type="subTitle" idx="1"/>
          </p:nvPr>
        </p:nvSpPr>
        <p:spPr>
          <a:xfrm>
            <a:off x="1950720" y="5527040"/>
            <a:ext cx="9103360" cy="2492587"/>
          </a:xfrm>
          <a:prstGeom prst="rect">
            <a:avLst/>
          </a:prstGeom>
        </p:spPr>
        <p:txBody>
          <a:bodyPr lIns="130046" tIns="65023" rIns="130046" bIns="65023"/>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a:prstGeom prst="rect">
            <a:avLst/>
          </a:prstGeom>
        </p:spPr>
        <p:txBody>
          <a:bodyPr lIns="130046" tIns="65023" rIns="130046" bIns="65023" anchor="t"/>
          <a:lstStyle>
            <a:lvl1pPr algn="ctr">
              <a:defRPr sz="5400" b="1" i="0" cap="all"/>
            </a:lvl1pPr>
          </a:lstStyle>
          <a:p>
            <a:r>
              <a:rPr lang="en-US" dirty="0"/>
              <a:t>Click to edit Master title style</a:t>
            </a:r>
          </a:p>
        </p:txBody>
      </p:sp>
      <p:sp>
        <p:nvSpPr>
          <p:cNvPr id="3" name="Text Placeholder 2"/>
          <p:cNvSpPr>
            <a:spLocks noGrp="1"/>
          </p:cNvSpPr>
          <p:nvPr>
            <p:ph type="body" idx="1"/>
          </p:nvPr>
        </p:nvSpPr>
        <p:spPr>
          <a:xfrm>
            <a:off x="1027290" y="4133993"/>
            <a:ext cx="11054080" cy="2133599"/>
          </a:xfrm>
          <a:prstGeom prst="rect">
            <a:avLst/>
          </a:prstGeom>
        </p:spPr>
        <p:txBody>
          <a:bodyPr lIns="130046" tIns="65023" rIns="130046" bIns="65023" anchor="b"/>
          <a:lstStyle>
            <a:lvl1pPr marL="0" indent="0">
              <a:buNone/>
              <a:defRPr sz="32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lIns="130046" tIns="65023" rIns="130046" bIns="65023"/>
          <a:lstStyle>
            <a:lvl1pPr algn="ctr">
              <a:defRPr sz="5400" b="1" i="0"/>
            </a:lvl1pPr>
          </a:lstStyle>
          <a:p>
            <a:r>
              <a:rPr lang="en-US"/>
              <a:t>Click to edit Master title style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p:nvPr>
        </p:nvSpPr>
        <p:spPr>
          <a:xfrm>
            <a:off x="0" y="0"/>
            <a:ext cx="13004800" cy="9753600"/>
          </a:xfrm>
          <a:prstGeom prst="rect">
            <a:avLst/>
          </a:prstGeom>
        </p:spPr>
        <p:txBody>
          <a:bodyPr lIns="130046" tIns="65023" rIns="130046" bIns="65023"/>
          <a:lstStyle/>
          <a:p>
            <a:pPr lvl="0"/>
            <a:r>
              <a:rPr lang="en-US" noProof="0"/>
              <a:t>Click icon to add picture</a:t>
            </a:r>
            <a:endParaRPr lang="en-US" noProof="0" dirty="0"/>
          </a:p>
        </p:txBody>
      </p:sp>
      <p:sp>
        <p:nvSpPr>
          <p:cNvPr id="3" name="Date Placeholder 2"/>
          <p:cNvSpPr>
            <a:spLocks noGrp="1"/>
          </p:cNvSpPr>
          <p:nvPr>
            <p:ph type="dt" sz="half" idx="11"/>
          </p:nvPr>
        </p:nvSpPr>
        <p:spPr>
          <a:xfrm rot="16200000">
            <a:off x="10945708" y="1440463"/>
            <a:ext cx="3034453" cy="519289"/>
          </a:xfrm>
          <a:prstGeom prst="rect">
            <a:avLst/>
          </a:prstGeom>
        </p:spPr>
        <p:txBody>
          <a:bodyPr lIns="130046" tIns="65023" rIns="130046" bIns="65023"/>
          <a:lstStyle>
            <a:lvl1pPr algn="r">
              <a:defRPr>
                <a:solidFill>
                  <a:schemeClr val="bg1"/>
                </a:solidFill>
                <a:latin typeface="Arial" charset="0"/>
                <a:cs typeface="Arial" charset="0"/>
              </a:defRPr>
            </a:lvl1pPr>
            <a:extLst/>
          </a:lstStyle>
          <a:p>
            <a:pPr>
              <a:defRPr/>
            </a:pPr>
            <a:fld id="{20FA3974-E4B9-475C-A136-6414E95E7B12}" type="datetimeFigureOut">
              <a:rPr lang="en-US"/>
              <a:pPr>
                <a:defRPr/>
              </a:pPr>
              <a:t>8/1/2019</a:t>
            </a:fld>
            <a:endParaRPr lang="en-US"/>
          </a:p>
        </p:txBody>
      </p:sp>
      <p:sp>
        <p:nvSpPr>
          <p:cNvPr id="4" name="Slide Number Placeholder 3"/>
          <p:cNvSpPr>
            <a:spLocks noGrp="1"/>
          </p:cNvSpPr>
          <p:nvPr>
            <p:ph type="sldNum" sz="quarter" idx="12"/>
          </p:nvPr>
        </p:nvSpPr>
        <p:spPr>
          <a:xfrm rot="5400000">
            <a:off x="11774313" y="8480214"/>
            <a:ext cx="1377244" cy="519289"/>
          </a:xfrm>
          <a:prstGeom prst="rect">
            <a:avLst/>
          </a:prstGeom>
        </p:spPr>
        <p:txBody>
          <a:bodyPr lIns="130046" tIns="65023" rIns="130046" bIns="65023"/>
          <a:lstStyle>
            <a:lvl1pPr>
              <a:defRPr>
                <a:solidFill>
                  <a:srgbClr val="FFFFFF"/>
                </a:solidFill>
                <a:latin typeface="Arial" charset="0"/>
                <a:cs typeface="Arial" charset="0"/>
              </a:defRPr>
            </a:lvl1pPr>
            <a:extLst/>
          </a:lstStyle>
          <a:p>
            <a:pPr>
              <a:defRPr/>
            </a:pPr>
            <a:fld id="{58C566BB-319F-449B-AD91-5335889B69F8}" type="slidenum">
              <a:rPr lang="en-US"/>
              <a:pPr>
                <a:defRPr/>
              </a:pPr>
              <a:t>‹#›</a:t>
            </a:fld>
            <a:endParaRPr lang="en-US"/>
          </a:p>
        </p:txBody>
      </p:sp>
      <p:sp>
        <p:nvSpPr>
          <p:cNvPr id="5" name="Footer Placeholder 4"/>
          <p:cNvSpPr>
            <a:spLocks noGrp="1"/>
          </p:cNvSpPr>
          <p:nvPr>
            <p:ph type="ftr" sz="quarter" idx="13"/>
          </p:nvPr>
        </p:nvSpPr>
        <p:spPr>
          <a:xfrm rot="16200000">
            <a:off x="10187095" y="5450276"/>
            <a:ext cx="4551680" cy="519289"/>
          </a:xfrm>
          <a:prstGeom prst="rect">
            <a:avLst/>
          </a:prstGeom>
        </p:spPr>
        <p:txBody>
          <a:bodyPr lIns="130046" tIns="65023" rIns="130046" bIns="65023"/>
          <a:lstStyle>
            <a:lvl1pPr>
              <a:defRPr>
                <a:latin typeface="Arial" charset="0"/>
                <a:cs typeface="Arial" charset="0"/>
              </a:defRPr>
            </a:lvl1pPr>
            <a:extLst/>
          </a:lstStyle>
          <a:p>
            <a:pPr>
              <a:defRPr/>
            </a:pP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0620587" cy="1625600"/>
          </a:xfrm>
          <a:prstGeom prst="rect">
            <a:avLst/>
          </a:prstGeom>
        </p:spPr>
        <p:txBody>
          <a:bodyPr lIns="130046" tIns="65023" rIns="130046" bIns="65023"/>
          <a:lstStyle/>
          <a:p>
            <a:r>
              <a:rPr lang="en-US"/>
              <a:t>Click to edit Master title style</a:t>
            </a:r>
          </a:p>
        </p:txBody>
      </p:sp>
      <p:sp>
        <p:nvSpPr>
          <p:cNvPr id="3" name="Content Placeholder 2"/>
          <p:cNvSpPr>
            <a:spLocks noGrp="1"/>
          </p:cNvSpPr>
          <p:nvPr>
            <p:ph sz="half" idx="1"/>
          </p:nvPr>
        </p:nvSpPr>
        <p:spPr>
          <a:xfrm>
            <a:off x="650240" y="2275841"/>
            <a:ext cx="5201920" cy="6436925"/>
          </a:xfrm>
          <a:prstGeom prst="rect">
            <a:avLst/>
          </a:prstGeom>
        </p:spPr>
        <p:txBody>
          <a:bodyPr lIns="130046" tIns="65023" rIns="130046" bIns="65023"/>
          <a:lstStyle>
            <a:lvl1pPr>
              <a:defRPr sz="3700"/>
            </a:lvl1pPr>
            <a:lvl2pPr>
              <a:defRPr sz="3100"/>
            </a:lvl2pPr>
            <a:lvl3pPr>
              <a:defRPr sz="28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907" y="2275841"/>
            <a:ext cx="5201920" cy="6436925"/>
          </a:xfrm>
          <a:prstGeom prst="rect">
            <a:avLst/>
          </a:prstGeom>
        </p:spPr>
        <p:txBody>
          <a:bodyPr lIns="130046" tIns="65023" rIns="130046" bIns="65023"/>
          <a:lstStyle>
            <a:lvl1pPr>
              <a:defRPr sz="3700"/>
            </a:lvl1pPr>
            <a:lvl2pPr>
              <a:defRPr sz="3100"/>
            </a:lvl2pPr>
            <a:lvl3pPr>
              <a:defRPr sz="2800"/>
            </a:lvl3pPr>
            <a:lvl4pPr>
              <a:defRPr sz="2600"/>
            </a:lvl4pPr>
            <a:lvl5pPr>
              <a:defRPr sz="2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0240" y="9132712"/>
            <a:ext cx="3034453" cy="519289"/>
          </a:xfrm>
          <a:prstGeom prst="rect">
            <a:avLst/>
          </a:prstGeom>
        </p:spPr>
        <p:txBody>
          <a:bodyPr lIns="130046" tIns="65023" rIns="130046" bIns="65023"/>
          <a:lstStyle>
            <a:lvl1pPr>
              <a:defRPr/>
            </a:lvl1pPr>
          </a:lstStyle>
          <a:p>
            <a:pPr>
              <a:defRPr/>
            </a:pPr>
            <a:fld id="{7E37EF02-4736-44C7-997E-3BAD9051C364}" type="datetimeFigureOut">
              <a:rPr lang="en-US"/>
              <a:pPr>
                <a:defRPr/>
              </a:pPr>
              <a:t>8/1/2019</a:t>
            </a:fld>
            <a:endParaRPr lang="en-US"/>
          </a:p>
        </p:txBody>
      </p:sp>
      <p:sp>
        <p:nvSpPr>
          <p:cNvPr id="6" name="Footer Placeholder 5"/>
          <p:cNvSpPr>
            <a:spLocks noGrp="1"/>
          </p:cNvSpPr>
          <p:nvPr>
            <p:ph type="ftr" sz="quarter" idx="11"/>
          </p:nvPr>
        </p:nvSpPr>
        <p:spPr>
          <a:xfrm>
            <a:off x="4443307" y="9132712"/>
            <a:ext cx="4118187" cy="519289"/>
          </a:xfrm>
          <a:prstGeom prst="rect">
            <a:avLst/>
          </a:prstGeom>
        </p:spPr>
        <p:txBody>
          <a:bodyPr lIns="130046" tIns="65023" rIns="130046" bIns="65023"/>
          <a:lstStyle>
            <a:lvl1pPr>
              <a:defRPr/>
            </a:lvl1pPr>
          </a:lstStyle>
          <a:p>
            <a:pPr>
              <a:defRPr/>
            </a:pPr>
            <a:endParaRPr lang="en-US"/>
          </a:p>
        </p:txBody>
      </p:sp>
      <p:sp>
        <p:nvSpPr>
          <p:cNvPr id="7" name="Slide Number Placeholder 6"/>
          <p:cNvSpPr>
            <a:spLocks noGrp="1"/>
          </p:cNvSpPr>
          <p:nvPr>
            <p:ph type="sldNum" sz="quarter" idx="12"/>
          </p:nvPr>
        </p:nvSpPr>
        <p:spPr>
          <a:xfrm>
            <a:off x="11595947" y="9132712"/>
            <a:ext cx="1083733" cy="519289"/>
          </a:xfrm>
          <a:prstGeom prst="rect">
            <a:avLst/>
          </a:prstGeom>
        </p:spPr>
        <p:txBody>
          <a:bodyPr lIns="130046" tIns="65023" rIns="130046" bIns="65023"/>
          <a:lstStyle>
            <a:lvl1pPr>
              <a:defRPr/>
            </a:lvl1pPr>
          </a:lstStyle>
          <a:p>
            <a:pPr>
              <a:defRPr/>
            </a:pPr>
            <a:fld id="{A6DDAEE4-DF94-4AA0-9E43-1053786DED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sz="48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5"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a:t>SECTION 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8853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16000" y="2536825"/>
            <a:ext cx="10972800" cy="2090737"/>
          </a:xfrm>
          <a:prstGeom prst="rect">
            <a:avLst/>
          </a:prstGeom>
        </p:spPr>
        <p:txBody>
          <a:bodyPr/>
          <a:lstStyle>
            <a:lvl1pPr algn="ctr">
              <a:defRPr sz="48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016000" y="4822825"/>
            <a:ext cx="10972800" cy="2492375"/>
          </a:xfrm>
          <a:prstGeom prst="rect">
            <a:avLst/>
          </a:prstGeom>
        </p:spPr>
        <p:txBody>
          <a:bodyPr vert="horz"/>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a:t>SECTION 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16000" y="2536825"/>
            <a:ext cx="10972800" cy="2090737"/>
          </a:xfrm>
          <a:prstGeom prst="rect">
            <a:avLst/>
          </a:prstGeom>
        </p:spPr>
        <p:txBody>
          <a:bodyPr/>
          <a:lstStyle>
            <a:lvl1pPr algn="ctr">
              <a:defRPr/>
            </a:lvl1pPr>
          </a:lstStyle>
          <a:p>
            <a:r>
              <a:rPr lang="en-US" dirty="0"/>
              <a:t>Click to Edit </a:t>
            </a:r>
            <a:br>
              <a:rPr lang="en-US" dirty="0"/>
            </a:br>
            <a:r>
              <a:rPr lang="en-US" dirty="0"/>
              <a:t>Master Title Style</a:t>
            </a:r>
          </a:p>
        </p:txBody>
      </p:sp>
      <p:sp>
        <p:nvSpPr>
          <p:cNvPr id="6" name="Text Placeholder 4"/>
          <p:cNvSpPr>
            <a:spLocks noGrp="1"/>
          </p:cNvSpPr>
          <p:nvPr>
            <p:ph type="body" sz="quarter" idx="10" hasCustomPrompt="1"/>
          </p:nvPr>
        </p:nvSpPr>
        <p:spPr>
          <a:xfrm>
            <a:off x="1016000" y="1752600"/>
            <a:ext cx="10972800" cy="628776"/>
          </a:xfrm>
          <a:prstGeom prst="rect">
            <a:avLst/>
          </a:prstGeom>
        </p:spPr>
        <p:txBody>
          <a:bodyPr vert="horz"/>
          <a:lstStyle>
            <a:lvl1pPr algn="ctr">
              <a:defRPr sz="3200">
                <a:solidFill>
                  <a:schemeClr val="bg1"/>
                </a:solidFill>
              </a:defRPr>
            </a:lvl1pPr>
          </a:lstStyle>
          <a:p>
            <a:pPr lvl="0"/>
            <a:r>
              <a:rPr lang="en-US" dirty="0"/>
              <a:t>SECTION 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000" y="1447800"/>
            <a:ext cx="10972800" cy="2286000"/>
          </a:xfrm>
          <a:prstGeom prst="rect">
            <a:avLst/>
          </a:prstGeom>
        </p:spPr>
        <p:txBody>
          <a:bodyPr anchor="b"/>
          <a:lstStyle>
            <a:lvl1pPr algn="l">
              <a:defRPr sz="6000" b="0"/>
            </a:lvl1pPr>
          </a:lstStyle>
          <a:p>
            <a:r>
              <a:rPr lang="en-US" dirty="0"/>
              <a:t>Click to Edit Master Title Style</a:t>
            </a:r>
          </a:p>
        </p:txBody>
      </p:sp>
      <p:sp>
        <p:nvSpPr>
          <p:cNvPr id="7" name="Content Placeholder 2"/>
          <p:cNvSpPr>
            <a:spLocks noGrp="1"/>
          </p:cNvSpPr>
          <p:nvPr>
            <p:ph idx="1" hasCustomPrompt="1"/>
          </p:nvPr>
        </p:nvSpPr>
        <p:spPr>
          <a:xfrm>
            <a:off x="650875" y="3886200"/>
            <a:ext cx="10972800" cy="4572000"/>
          </a:xfrm>
          <a:prstGeom prst="rect">
            <a:avLst/>
          </a:prstGeom>
        </p:spPr>
        <p:txBody>
          <a:bodyPr vert="horz"/>
          <a:lstStyle>
            <a:lvl1pPr>
              <a:defRPr baseline="0">
                <a:solidFill>
                  <a:srgbClr val="53585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 for small amount of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635000" y="533400"/>
            <a:ext cx="10972800" cy="1249680"/>
          </a:xfrm>
          <a:prstGeom prst="rect">
            <a:avLst/>
          </a:prstGeom>
        </p:spPr>
        <p:txBody>
          <a:bodyPr anchor="t"/>
          <a:lstStyle>
            <a:lvl1pPr algn="l">
              <a:defRPr sz="6000" b="0">
                <a:solidFill>
                  <a:srgbClr val="53585F"/>
                </a:solidFill>
              </a:defRPr>
            </a:lvl1pPr>
          </a:lstStyle>
          <a:p>
            <a:r>
              <a:rPr lang="en-US" dirty="0"/>
              <a:t>Click to edit Master title style</a:t>
            </a:r>
          </a:p>
        </p:txBody>
      </p:sp>
      <p:sp>
        <p:nvSpPr>
          <p:cNvPr id="7" name="Content Placeholder 2"/>
          <p:cNvSpPr>
            <a:spLocks noGrp="1"/>
          </p:cNvSpPr>
          <p:nvPr>
            <p:ph idx="1" hasCustomPrompt="1"/>
          </p:nvPr>
        </p:nvSpPr>
        <p:spPr>
          <a:xfrm>
            <a:off x="650875" y="1905000"/>
            <a:ext cx="10972800" cy="6553200"/>
          </a:xfrm>
          <a:prstGeom prst="rect">
            <a:avLst/>
          </a:prstGeom>
        </p:spPr>
        <p:txBody>
          <a:bodyPr vert="horz"/>
          <a:lstStyle>
            <a:lvl1pPr>
              <a:defRPr baseline="0">
                <a:solidFill>
                  <a:srgbClr val="53585F"/>
                </a:solidFill>
              </a:defRPr>
            </a:lvl1pPr>
            <a:lvl2pPr>
              <a:defRPr>
                <a:solidFill>
                  <a:srgbClr val="53585F"/>
                </a:solidFill>
              </a:defRPr>
            </a:lvl2pPr>
            <a:lvl3pPr>
              <a:defRPr>
                <a:solidFill>
                  <a:srgbClr val="53585F"/>
                </a:solidFill>
              </a:defRPr>
            </a:lvl3pPr>
            <a:lvl4pPr>
              <a:defRPr>
                <a:solidFill>
                  <a:srgbClr val="53585F"/>
                </a:solidFill>
              </a:defRPr>
            </a:lvl4pPr>
            <a:lvl5pPr>
              <a:defRPr>
                <a:solidFill>
                  <a:srgbClr val="53585F"/>
                </a:solidFill>
              </a:defRPr>
            </a:lvl5pPr>
          </a:lstStyle>
          <a:p>
            <a:pPr lvl="0"/>
            <a:r>
              <a:rPr lang="en-US" dirty="0"/>
              <a:t>Click to edit Master text styles for long amount of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image" Target="../media/image2.jpeg"/><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8530"/>
        </a:solidFill>
        <a:effectLst/>
      </p:bgPr>
    </p:bg>
    <p:spTree>
      <p:nvGrpSpPr>
        <p:cNvPr id="1" name=""/>
        <p:cNvGrpSpPr/>
        <p:nvPr/>
      </p:nvGrpSpPr>
      <p:grpSpPr>
        <a:xfrm>
          <a:off x="0" y="0"/>
          <a:ext cx="0" cy="0"/>
          <a:chOff x="0" y="0"/>
          <a:chExt cx="0" cy="0"/>
        </a:xfrm>
      </p:grpSpPr>
      <p:sp>
        <p:nvSpPr>
          <p:cNvPr id="1028" name="Rectangle 4"/>
          <p:cNvSpPr>
            <a:spLocks noGrp="1"/>
          </p:cNvSpPr>
          <p:nvPr>
            <p:ph type="title"/>
          </p:nvPr>
        </p:nvSpPr>
        <p:spPr bwMode="auto">
          <a:xfrm>
            <a:off x="635000" y="3886200"/>
            <a:ext cx="11734800" cy="2312987"/>
          </a:xfrm>
          <a:prstGeom prst="rect">
            <a:avLst/>
          </a:prstGeom>
          <a:noFill/>
          <a:ln w="3175">
            <a:noFill/>
            <a:miter lim="0"/>
            <a:headEnd/>
            <a:tailEnd/>
          </a:ln>
        </p:spPr>
        <p:txBody>
          <a:bodyPr vert="horz" wrap="square" lIns="0" tIns="0" rIns="0" bIns="0" numCol="1" anchor="t" anchorCtr="0" compatLnSpc="1">
            <a:prstTxWarp prst="textNoShape">
              <a:avLst/>
            </a:prstTxWarp>
          </a:bodyPr>
          <a:lstStyle/>
          <a:p>
            <a:pPr lvl="0"/>
            <a:r>
              <a:rPr lang="en-US" dirty="0">
                <a:sym typeface="Trebuchet MS" pitchFamily="-100" charset="0"/>
              </a:rPr>
              <a:t>Click to edit </a:t>
            </a:r>
            <a:br>
              <a:rPr lang="en-US" dirty="0">
                <a:sym typeface="Trebuchet MS" pitchFamily="-100" charset="0"/>
              </a:rPr>
            </a:br>
            <a:r>
              <a:rPr lang="en-US" dirty="0">
                <a:sym typeface="Trebuchet MS" pitchFamily="-100" charset="0"/>
              </a:rPr>
              <a:t>Master title style</a:t>
            </a:r>
          </a:p>
        </p:txBody>
      </p:sp>
      <p:sp>
        <p:nvSpPr>
          <p:cNvPr id="5125" name="AutoShape 5"/>
          <p:cNvSpPr>
            <a:spLocks/>
          </p:cNvSpPr>
          <p:nvPr/>
        </p:nvSpPr>
        <p:spPr bwMode="auto">
          <a:xfrm>
            <a:off x="0" y="8140700"/>
            <a:ext cx="13030200" cy="163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p>
        </p:txBody>
      </p:sp>
      <p:pic>
        <p:nvPicPr>
          <p:cNvPr id="7" name="Picture 2" descr="http://parksnet/divisions/parks/statewide/creative/Shared%20Documents/CPW%20Brand%20CO%20Logos%20Lockups%20Letterheads/Brand%20CO%20and%20CPW%20Lockups%20with%20Divisions%20DNR%20name/CO-CPW-DNR-Logo-Lockup-COLOR.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85801" y="8229600"/>
            <a:ext cx="5130799" cy="1344247"/>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731" r:id="rId3"/>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5C6670"/>
        </a:solidFill>
        <a:effectLst/>
      </p:bgPr>
    </p:bg>
    <p:spTree>
      <p:nvGrpSpPr>
        <p:cNvPr id="1" name=""/>
        <p:cNvGrpSpPr/>
        <p:nvPr/>
      </p:nvGrpSpPr>
      <p:grpSpPr>
        <a:xfrm>
          <a:off x="0" y="0"/>
          <a:ext cx="0" cy="0"/>
          <a:chOff x="0" y="0"/>
          <a:chExt cx="0" cy="0"/>
        </a:xfrm>
      </p:grpSpPr>
      <p:sp>
        <p:nvSpPr>
          <p:cNvPr id="2050" name="AutoShape 2"/>
          <p:cNvSpPr>
            <a:spLocks/>
          </p:cNvSpPr>
          <p:nvPr/>
        </p:nvSpPr>
        <p:spPr bwMode="auto">
          <a:xfrm>
            <a:off x="0" y="8915400"/>
            <a:ext cx="13030200" cy="866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a:solidFill>
                <a:srgbClr val="FFFFFF"/>
              </a:solidFill>
            </a:endParaRPr>
          </a:p>
        </p:txBody>
      </p:sp>
      <p:pic>
        <p:nvPicPr>
          <p:cNvPr id="37890" name="Picture 2" descr="http://parksnet/divisions/parks/statewide/creative/Shared%20Documents/CPW%20Brand%20CO%20Logos%20Lockups%20Letterheads/Brand%20CO%20and%20CPW%20Lockups%20with%20Divisions%20DNR%20name/CO-CPW-Logo-Lockup-GRAY.jpg"/>
          <p:cNvPicPr>
            <a:picLocks noChangeAspect="1" noChangeArrowheads="1"/>
          </p:cNvPicPr>
          <p:nvPr userDrawn="1"/>
        </p:nvPicPr>
        <p:blipFill>
          <a:blip r:embed="rId26" cstate="email">
            <a:extLst>
              <a:ext uri="{28A0092B-C50C-407E-A947-70E740481C1C}">
                <a14:useLocalDpi xmlns:a14="http://schemas.microsoft.com/office/drawing/2010/main"/>
              </a:ext>
            </a:extLst>
          </a:blip>
          <a:srcRect/>
          <a:stretch>
            <a:fillRect/>
          </a:stretch>
        </p:blipFill>
        <p:spPr bwMode="auto">
          <a:xfrm>
            <a:off x="406400" y="8978792"/>
            <a:ext cx="1524000" cy="774807"/>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 id="2147483683" r:id="rId2"/>
    <p:sldLayoutId id="2147483660"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30" r:id="rId24"/>
  </p:sldLayoutIdLst>
  <p:txStyles>
    <p:titleStyle>
      <a:lvl1pPr algn="ctr" defTabSz="584200" rtl="0" eaLnBrk="0" fontAlgn="base" hangingPunct="0">
        <a:spcBef>
          <a:spcPct val="0"/>
        </a:spcBef>
        <a:spcAft>
          <a:spcPct val="0"/>
        </a:spcAft>
        <a:defRPr sz="6600" b="1" i="1">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p:cNvSpPr>
            <a:spLocks/>
          </p:cNvSpPr>
          <p:nvPr/>
        </p:nvSpPr>
        <p:spPr bwMode="auto">
          <a:xfrm>
            <a:off x="0" y="8686800"/>
            <a:ext cx="13030200" cy="1095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88530"/>
          </a:soli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6" name="Picture 4" descr="http://parksnet/divisions/parks/statewide/creative/Shared%20Documents/CPW%20Brand%20CO%20Logos%20Lockups%20Letterheads/Brand%20CO%20and%20CPW%20Lockups/CO-CPW-Logo-Lockup-COLOR-TRANSPARENT.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558800" y="8763000"/>
            <a:ext cx="1752600" cy="894787"/>
          </a:xfrm>
          <a:prstGeom prst="rect">
            <a:avLst/>
          </a:prstGeom>
          <a:noFill/>
        </p:spPr>
      </p:pic>
    </p:spTree>
  </p:cSld>
  <p:clrMap bg1="lt1" tx1="dk1" bg2="lt2" tx2="dk2" accent1="accent1" accent2="accent2" accent3="accent3" accent4="accent4" accent5="accent5" accent6="accent6" hlink="hlink" folHlink="folHlink"/>
  <p:sldLayoutIdLst>
    <p:sldLayoutId id="2147483693" r:id="rId1"/>
    <p:sldLayoutId id="2147483687" r:id="rId2"/>
    <p:sldLayoutId id="2147483696" r:id="rId3"/>
    <p:sldLayoutId id="2147483698" r:id="rId4"/>
    <p:sldLayoutId id="2147483700" r:id="rId5"/>
    <p:sldLayoutId id="2147483701" r:id="rId6"/>
    <p:sldLayoutId id="2147483702" r:id="rId7"/>
    <p:sldLayoutId id="2147483705" r:id="rId8"/>
    <p:sldLayoutId id="2147483726" r:id="rId9"/>
  </p:sldLayoutIdLst>
  <p:txStyles>
    <p:titleStyle>
      <a:lvl1pPr algn="l" defTabSz="584200" rtl="0" eaLnBrk="0" fontAlgn="base" hangingPunct="0">
        <a:spcBef>
          <a:spcPct val="0"/>
        </a:spcBef>
        <a:spcAft>
          <a:spcPct val="0"/>
        </a:spcAft>
        <a:defRPr sz="6600" b="1" i="1">
          <a:solidFill>
            <a:schemeClr val="bg2"/>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30.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52.xml"/><Relationship Id="rId1" Type="http://schemas.openxmlformats.org/officeDocument/2006/relationships/slideLayout" Target="../slideLayouts/slideLayout29.xml"/><Relationship Id="rId6" Type="http://schemas.openxmlformats.org/officeDocument/2006/relationships/image" Target="../media/image72.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54.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png"/><Relationship Id="rId3" Type="http://schemas.openxmlformats.org/officeDocument/2006/relationships/image" Target="../media/image77.png"/><Relationship Id="rId7" Type="http://schemas.openxmlformats.org/officeDocument/2006/relationships/image" Target="../media/image76.jpeg"/><Relationship Id="rId12" Type="http://schemas.openxmlformats.org/officeDocument/2006/relationships/image" Target="../media/image85.jpeg"/><Relationship Id="rId2" Type="http://schemas.openxmlformats.org/officeDocument/2006/relationships/notesSlide" Target="../notesSlides/notesSlide53.xml"/><Relationship Id="rId1" Type="http://schemas.openxmlformats.org/officeDocument/2006/relationships/slideLayout" Target="../slideLayouts/slideLayout36.xml"/><Relationship Id="rId6" Type="http://schemas.openxmlformats.org/officeDocument/2006/relationships/image" Target="../media/image80.tiff"/><Relationship Id="rId11" Type="http://schemas.openxmlformats.org/officeDocument/2006/relationships/image" Target="../media/image84.jpeg"/><Relationship Id="rId5" Type="http://schemas.openxmlformats.org/officeDocument/2006/relationships/image" Target="../media/image79.jpeg"/><Relationship Id="rId10" Type="http://schemas.openxmlformats.org/officeDocument/2006/relationships/image" Target="../media/image83.jpeg"/><Relationship Id="rId4" Type="http://schemas.openxmlformats.org/officeDocument/2006/relationships/image" Target="../media/image78.jpeg"/><Relationship Id="rId9" Type="http://schemas.openxmlformats.org/officeDocument/2006/relationships/image" Target="../media/image82.jpeg"/></Relationships>
</file>

<file path=ppt/slides/_rels/slide5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12" Type="http://schemas.openxmlformats.org/officeDocument/2006/relationships/image" Target="../media/image76.jpeg"/><Relationship Id="rId2" Type="http://schemas.openxmlformats.org/officeDocument/2006/relationships/notesSlide" Target="../notesSlides/notesSlide54.xml"/><Relationship Id="rId1" Type="http://schemas.openxmlformats.org/officeDocument/2006/relationships/slideLayout" Target="../slideLayouts/slideLayout29.xml"/><Relationship Id="rId6" Type="http://schemas.openxmlformats.org/officeDocument/2006/relationships/image" Target="../media/image90.jpeg"/><Relationship Id="rId11" Type="http://schemas.openxmlformats.org/officeDocument/2006/relationships/image" Target="../media/image95.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5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55.xml"/><Relationship Id="rId1" Type="http://schemas.openxmlformats.org/officeDocument/2006/relationships/slideLayout" Target="../slideLayouts/slideLayout29.xml"/><Relationship Id="rId5" Type="http://schemas.openxmlformats.org/officeDocument/2006/relationships/image" Target="../media/image98.jpeg"/><Relationship Id="rId4" Type="http://schemas.openxmlformats.org/officeDocument/2006/relationships/image" Target="../media/image97.jpeg"/></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74725" y="1676400"/>
            <a:ext cx="11055350" cy="2090737"/>
          </a:xfrm>
        </p:spPr>
        <p:txBody>
          <a:bodyPr rtlCol="0">
            <a:normAutofit/>
          </a:bodyPr>
          <a:lstStyle/>
          <a:p>
            <a:pPr algn="ctr" eaLnBrk="1" fontAlgn="auto" hangingPunct="1">
              <a:spcAft>
                <a:spcPts val="0"/>
              </a:spcAft>
              <a:defRPr/>
            </a:pPr>
            <a:r>
              <a:rPr lang="en-US" b="1" dirty="0"/>
              <a:t>State of Colorado </a:t>
            </a:r>
            <a:br>
              <a:rPr lang="en-US" b="1" dirty="0"/>
            </a:br>
            <a:r>
              <a:rPr lang="en-US" dirty="0"/>
              <a:t>ANS Program </a:t>
            </a:r>
            <a:endParaRPr lang="en-US" b="1" dirty="0"/>
          </a:p>
        </p:txBody>
      </p:sp>
      <p:pic>
        <p:nvPicPr>
          <p:cNvPr id="8" name="Picture 7" descr="CDNRc.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2600" y="4404171"/>
            <a:ext cx="1684718" cy="2343955"/>
          </a:xfrm>
          <a:prstGeom prst="rect">
            <a:avLst/>
          </a:prstGeom>
          <a:ln>
            <a:noFill/>
          </a:ln>
          <a:effectLst>
            <a:outerShdw blurRad="292100" dist="139700" dir="2700000" algn="tl" rotWithShape="0">
              <a:srgbClr val="333333">
                <a:alpha val="65000"/>
              </a:srgbClr>
            </a:outerShdw>
          </a:effectLst>
        </p:spPr>
      </p:pic>
      <p:pic>
        <p:nvPicPr>
          <p:cNvPr id="4101" name="Picture 8" descr="CPW_Logo_Color_Transparent_10_7_1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4228" y="4404172"/>
            <a:ext cx="2453828" cy="245382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093200" cy="1249680"/>
          </a:xfrm>
        </p:spPr>
        <p:txBody>
          <a:bodyPr lIns="130046" tIns="65023" rIns="130046" bIns="65023" rtlCol="0">
            <a:noAutofit/>
          </a:bodyPr>
          <a:lstStyle/>
          <a:p>
            <a:pPr eaLnBrk="1" fontAlgn="auto" hangingPunct="1">
              <a:spcAft>
                <a:spcPts val="0"/>
              </a:spcAft>
              <a:defRPr/>
            </a:pPr>
            <a:r>
              <a:rPr lang="en-US" dirty="0"/>
              <a:t>Legal Authority</a:t>
            </a:r>
            <a:br>
              <a:rPr lang="en-US" dirty="0"/>
            </a:br>
            <a:r>
              <a:rPr lang="en-US" dirty="0"/>
              <a:t>“Qualified Peace Officer”</a:t>
            </a:r>
          </a:p>
        </p:txBody>
      </p:sp>
      <p:sp>
        <p:nvSpPr>
          <p:cNvPr id="14340" name="Content Placeholder 2"/>
          <p:cNvSpPr>
            <a:spLocks noGrp="1"/>
          </p:cNvSpPr>
          <p:nvPr>
            <p:ph idx="1"/>
          </p:nvPr>
        </p:nvSpPr>
        <p:spPr>
          <a:xfrm>
            <a:off x="1092200" y="2971800"/>
            <a:ext cx="10972800" cy="5867400"/>
          </a:xfrm>
        </p:spPr>
        <p:txBody>
          <a:bodyPr lIns="130046" tIns="65023" rIns="130046" bIns="65023"/>
          <a:lstStyle/>
          <a:p>
            <a:pPr eaLnBrk="1" hangingPunct="1"/>
            <a:r>
              <a:rPr lang="en-US" sz="3200" dirty="0">
                <a:solidFill>
                  <a:schemeClr val="bg2"/>
                </a:solidFill>
              </a:rPr>
              <a:t>State ANS Act (SB08-226)</a:t>
            </a:r>
          </a:p>
          <a:p>
            <a:pPr lvl="1" eaLnBrk="1" hangingPunct="1"/>
            <a:r>
              <a:rPr lang="en-US" dirty="0">
                <a:solidFill>
                  <a:schemeClr val="bg2"/>
                </a:solidFill>
              </a:rPr>
              <a:t>“Qualified Peace Officer” means a Colorado Wildlife Officer, Special Parks Officer, or Special Wildlife Officer, a Parks Officer, a Peace Officer in the Dept. of Public Safety and a Peace Officer with jurisdiction over any waters of the State. </a:t>
            </a:r>
          </a:p>
          <a:p>
            <a:pPr eaLnBrk="1" hangingPunct="1">
              <a:buFont typeface="Arial" pitchFamily="34" charset="0"/>
              <a:buChar char="•"/>
            </a:pPr>
            <a:r>
              <a:rPr lang="en-US" dirty="0">
                <a:solidFill>
                  <a:schemeClr val="bg2"/>
                </a:solidFill>
              </a:rPr>
              <a:t>Authority to </a:t>
            </a:r>
            <a:r>
              <a:rPr lang="en-US" b="1" dirty="0">
                <a:solidFill>
                  <a:schemeClr val="bg2"/>
                </a:solidFill>
              </a:rPr>
              <a:t>ORDER</a:t>
            </a:r>
            <a:r>
              <a:rPr lang="en-US" dirty="0">
                <a:solidFill>
                  <a:schemeClr val="bg2"/>
                </a:solidFill>
              </a:rPr>
              <a:t> decontamination</a:t>
            </a:r>
          </a:p>
          <a:p>
            <a:pPr eaLnBrk="1" hangingPunct="1">
              <a:buFont typeface="Arial" pitchFamily="34" charset="0"/>
              <a:buChar char="•"/>
            </a:pPr>
            <a:r>
              <a:rPr lang="en-US" dirty="0">
                <a:solidFill>
                  <a:schemeClr val="bg2"/>
                </a:solidFill>
              </a:rPr>
              <a:t>Authority to </a:t>
            </a:r>
            <a:r>
              <a:rPr lang="en-US" b="1" dirty="0">
                <a:solidFill>
                  <a:schemeClr val="bg2"/>
                </a:solidFill>
              </a:rPr>
              <a:t>IMPOUND</a:t>
            </a:r>
            <a:r>
              <a:rPr lang="en-US" dirty="0">
                <a:solidFill>
                  <a:schemeClr val="bg2"/>
                </a:solidFill>
              </a:rPr>
              <a:t> a boat</a:t>
            </a:r>
          </a:p>
        </p:txBody>
      </p:sp>
      <p:pic>
        <p:nvPicPr>
          <p:cNvPr id="5" name="Picture 4" descr="P9271076.JPG"/>
          <p:cNvPicPr>
            <a:picLocks noChangeAspect="1"/>
          </p:cNvPicPr>
          <p:nvPr/>
        </p:nvPicPr>
        <p:blipFill>
          <a:blip r:embed="rId3" cstate="email">
            <a:lum bright="20000"/>
            <a:extLst>
              <a:ext uri="{28A0092B-C50C-407E-A947-70E740481C1C}">
                <a14:useLocalDpi xmlns:a14="http://schemas.microsoft.com/office/drawing/2010/main"/>
              </a:ext>
            </a:extLst>
          </a:blip>
          <a:srcRect/>
          <a:stretch>
            <a:fillRect/>
          </a:stretch>
        </p:blipFill>
        <p:spPr>
          <a:xfrm>
            <a:off x="9103360" y="0"/>
            <a:ext cx="390144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0" y="533400"/>
            <a:ext cx="8331200" cy="1249680"/>
          </a:xfrm>
        </p:spPr>
        <p:txBody>
          <a:bodyPr lIns="130046" tIns="65023" rIns="130046" bIns="65023" rtlCol="0">
            <a:noAutofit/>
          </a:bodyPr>
          <a:lstStyle/>
          <a:p>
            <a:pPr algn="ctr" eaLnBrk="1" fontAlgn="auto" hangingPunct="1">
              <a:spcAft>
                <a:spcPts val="0"/>
              </a:spcAft>
              <a:defRPr/>
            </a:pPr>
            <a:r>
              <a:rPr lang="en-US" dirty="0"/>
              <a:t>Legal Authority</a:t>
            </a:r>
            <a:br>
              <a:rPr lang="en-US" dirty="0"/>
            </a:br>
            <a:r>
              <a:rPr lang="en-US" dirty="0"/>
              <a:t>“Authorized Location”</a:t>
            </a:r>
          </a:p>
        </p:txBody>
      </p:sp>
      <p:sp>
        <p:nvSpPr>
          <p:cNvPr id="15363" name="Content Placeholder 2"/>
          <p:cNvSpPr>
            <a:spLocks noGrp="1"/>
          </p:cNvSpPr>
          <p:nvPr>
            <p:ph idx="1"/>
          </p:nvPr>
        </p:nvSpPr>
        <p:spPr>
          <a:xfrm>
            <a:off x="939800" y="2743200"/>
            <a:ext cx="10972800" cy="5715000"/>
          </a:xfrm>
        </p:spPr>
        <p:txBody>
          <a:bodyPr lIns="130046" tIns="65023" rIns="130046" bIns="65023"/>
          <a:lstStyle/>
          <a:p>
            <a:pPr eaLnBrk="1" hangingPunct="1"/>
            <a:endParaRPr lang="en-US" sz="3700" dirty="0"/>
          </a:p>
          <a:p>
            <a:pPr eaLnBrk="1" hangingPunct="1"/>
            <a:r>
              <a:rPr lang="en-US" sz="3200" dirty="0"/>
              <a:t>State ANS Regulations (Parks - Chapter 8 #800D)</a:t>
            </a:r>
          </a:p>
          <a:p>
            <a:pPr lvl="1" eaLnBrk="1" hangingPunct="1"/>
            <a:r>
              <a:rPr lang="en-US" sz="3700" dirty="0"/>
              <a:t>“</a:t>
            </a:r>
            <a:r>
              <a:rPr lang="en-US" dirty="0">
                <a:solidFill>
                  <a:schemeClr val="bg2"/>
                </a:solidFill>
              </a:rPr>
              <a:t>Authorized location” </a:t>
            </a:r>
            <a:r>
              <a:rPr lang="en-US" dirty="0"/>
              <a:t>means a location or an address where watercraft inspection and decontamination (WID) procedures are authorized and certified by the Division, </a:t>
            </a:r>
            <a:r>
              <a:rPr lang="en-US" dirty="0">
                <a:solidFill>
                  <a:srgbClr val="C00000"/>
                </a:solidFill>
              </a:rPr>
              <a:t>and inspections are mandatory prior to launching or exiting, </a:t>
            </a:r>
            <a:r>
              <a:rPr lang="en-US" dirty="0"/>
              <a:t>including, but not limited to, Division offices, government field stations, or non- governmental facilities as designated by the Division. </a:t>
            </a:r>
            <a:endParaRPr lang="en-US" dirty="0">
              <a:solidFill>
                <a:schemeClr val="bg2"/>
              </a:solidFill>
            </a:endParaRPr>
          </a:p>
        </p:txBody>
      </p:sp>
      <p:pic>
        <p:nvPicPr>
          <p:cNvPr id="5" name="Picture 4" descr="IMG_457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4709724" cy="3429000"/>
          </a:xfrm>
          <a:prstGeom prst="rect">
            <a:avLst/>
          </a:prstGeom>
          <a:ln>
            <a:noFill/>
          </a:ln>
          <a:effectLst>
            <a:outerShdw blurRad="292100" dist="139700" dir="2700000" algn="tl" rotWithShape="0">
              <a:srgbClr val="333333">
                <a:alpha val="65000"/>
              </a:srgbClr>
            </a:outerShdw>
          </a:effectLst>
        </p:spPr>
      </p:pic>
      <p:pic>
        <p:nvPicPr>
          <p:cNvPr id="6" name="Picture 5" descr="G2 Boat Inspect shed-4.5x1.5#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502400" y="7763988"/>
            <a:ext cx="6345343" cy="16848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Parks – Chapter 8 ANS Regulations</a:t>
            </a:r>
          </a:p>
        </p:txBody>
      </p:sp>
      <p:sp>
        <p:nvSpPr>
          <p:cNvPr id="3" name="Content Placeholder 2"/>
          <p:cNvSpPr>
            <a:spLocks noGrp="1"/>
          </p:cNvSpPr>
          <p:nvPr>
            <p:ph idx="1"/>
          </p:nvPr>
        </p:nvSpPr>
        <p:spPr/>
        <p:txBody>
          <a:bodyPr/>
          <a:lstStyle/>
          <a:p>
            <a:r>
              <a:rPr lang="en-US" dirty="0"/>
              <a:t>Requires all persons to  be trained and certified by CPW prior to performing an inspection or decontamination in the state of Colorado</a:t>
            </a:r>
          </a:p>
          <a:p>
            <a:r>
              <a:rPr lang="en-US" dirty="0"/>
              <a:t>Authorizes CPW to create Locations for Inspection and Decontamination</a:t>
            </a:r>
          </a:p>
          <a:p>
            <a:r>
              <a:rPr lang="en-US" dirty="0"/>
              <a:t>Sets ANS List </a:t>
            </a:r>
          </a:p>
          <a:p>
            <a:r>
              <a:rPr lang="en-US" b="1" dirty="0"/>
              <a:t>Mandates inspection and                           decontamination</a:t>
            </a:r>
          </a:p>
          <a:p>
            <a:r>
              <a:rPr lang="en-US" dirty="0"/>
              <a:t>Standards for inspection and                        decontamination, sampling,                                       listing and de-listing, reporting</a:t>
            </a:r>
          </a:p>
        </p:txBody>
      </p:sp>
      <p:pic>
        <p:nvPicPr>
          <p:cNvPr id="4" name="Picture 3" descr="ZM on Plants Alex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1600" y="4495800"/>
            <a:ext cx="528320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33400"/>
            <a:ext cx="12065000" cy="1249680"/>
          </a:xfrm>
        </p:spPr>
        <p:txBody>
          <a:bodyPr lIns="109234" tIns="54617" rIns="109234" bIns="54617"/>
          <a:lstStyle/>
          <a:p>
            <a:pPr algn="ctr"/>
            <a:r>
              <a:rPr lang="en-US" dirty="0"/>
              <a:t>CPW ANS Regulation Updates – 2017 &amp; 2018</a:t>
            </a:r>
          </a:p>
        </p:txBody>
      </p:sp>
      <p:sp>
        <p:nvSpPr>
          <p:cNvPr id="3" name="Content Placeholder 2"/>
          <p:cNvSpPr>
            <a:spLocks noGrp="1"/>
          </p:cNvSpPr>
          <p:nvPr>
            <p:ph idx="1"/>
          </p:nvPr>
        </p:nvSpPr>
        <p:spPr>
          <a:xfrm>
            <a:off x="665841" y="1752600"/>
            <a:ext cx="10058400" cy="6553200"/>
          </a:xfrm>
        </p:spPr>
        <p:txBody>
          <a:bodyPr lIns="109234" tIns="54617" rIns="109234" bIns="54617"/>
          <a:lstStyle/>
          <a:p>
            <a:pPr>
              <a:spcBef>
                <a:spcPts val="1500"/>
              </a:spcBef>
            </a:pPr>
            <a:r>
              <a:rPr lang="en-US" dirty="0"/>
              <a:t>Requirement for </a:t>
            </a:r>
            <a:r>
              <a:rPr lang="en-US" b="1" dirty="0"/>
              <a:t>watercraft operator </a:t>
            </a:r>
            <a:r>
              <a:rPr lang="en-US" dirty="0"/>
              <a:t>to…</a:t>
            </a:r>
          </a:p>
          <a:p>
            <a:pPr marL="1056623" lvl="1" indent="-406394">
              <a:spcBef>
                <a:spcPts val="0"/>
              </a:spcBef>
              <a:defRPr/>
            </a:pPr>
            <a:r>
              <a:rPr lang="en-US" sz="2400" dirty="0">
                <a:solidFill>
                  <a:schemeClr val="bg2">
                    <a:lumMod val="75000"/>
                  </a:schemeClr>
                </a:solidFill>
              </a:rPr>
              <a:t>Clean, drain and dry the vessel in between each launch</a:t>
            </a:r>
          </a:p>
          <a:p>
            <a:pPr marL="1056623" lvl="1" indent="-406394">
              <a:spcBef>
                <a:spcPts val="0"/>
              </a:spcBef>
              <a:defRPr/>
            </a:pPr>
            <a:r>
              <a:rPr lang="en-US" sz="2400" dirty="0">
                <a:solidFill>
                  <a:schemeClr val="bg2">
                    <a:lumMod val="75000"/>
                  </a:schemeClr>
                </a:solidFill>
              </a:rPr>
              <a:t>Remove water drain plugs upon exiting the water body </a:t>
            </a:r>
          </a:p>
          <a:p>
            <a:pPr marL="1056623" lvl="1" indent="-406394">
              <a:spcBef>
                <a:spcPts val="0"/>
              </a:spcBef>
              <a:defRPr/>
            </a:pPr>
            <a:r>
              <a:rPr lang="en-US" sz="2400" dirty="0">
                <a:solidFill>
                  <a:schemeClr val="bg2">
                    <a:lumMod val="75000"/>
                  </a:schemeClr>
                </a:solidFill>
              </a:rPr>
              <a:t>Remove aquatic plants upon exiting the water body</a:t>
            </a:r>
          </a:p>
          <a:p>
            <a:pPr marL="1056623" lvl="1" indent="-406394">
              <a:spcBef>
                <a:spcPts val="0"/>
              </a:spcBef>
              <a:defRPr/>
            </a:pPr>
            <a:r>
              <a:rPr lang="en-US" sz="2400" dirty="0">
                <a:solidFill>
                  <a:schemeClr val="bg2">
                    <a:lumMod val="75000"/>
                  </a:schemeClr>
                </a:solidFill>
              </a:rPr>
              <a:t>Prohibit the overland transport of a watercraft with water drain plugs in and aquatic plants attached</a:t>
            </a:r>
          </a:p>
          <a:p>
            <a:pPr>
              <a:spcBef>
                <a:spcPts val="1500"/>
              </a:spcBef>
            </a:pPr>
            <a:r>
              <a:rPr lang="en-US" dirty="0"/>
              <a:t>Amended the definition in P-800K for “Vessel or Floating Device” including “Exempt Vessels”</a:t>
            </a:r>
          </a:p>
          <a:p>
            <a:pPr lvl="5">
              <a:spcBef>
                <a:spcPts val="1500"/>
              </a:spcBef>
            </a:pPr>
            <a:r>
              <a:rPr lang="en-US" i="1" dirty="0">
                <a:solidFill>
                  <a:schemeClr val="bg2"/>
                </a:solidFill>
              </a:rPr>
              <a:t>The term does not include hand-launched </a:t>
            </a:r>
            <a:r>
              <a:rPr lang="en-US" i="1" dirty="0">
                <a:solidFill>
                  <a:srgbClr val="C00000"/>
                </a:solidFill>
              </a:rPr>
              <a:t>and hand-powered</a:t>
            </a:r>
            <a:r>
              <a:rPr lang="en-US" i="1" dirty="0">
                <a:solidFill>
                  <a:schemeClr val="bg2"/>
                </a:solidFill>
              </a:rPr>
              <a:t> rafts, kayaks, belly boats, float tubes, canoes, windsurfer boards, sail-boards, paddle boards or inner tubes or </a:t>
            </a:r>
            <a:r>
              <a:rPr lang="en-US" i="1" dirty="0">
                <a:solidFill>
                  <a:srgbClr val="C00000"/>
                </a:solidFill>
              </a:rPr>
              <a:t>foldable plastic boats</a:t>
            </a:r>
            <a:r>
              <a:rPr lang="en-US" i="1" dirty="0">
                <a:solidFill>
                  <a:schemeClr val="bg2"/>
                </a:solidFill>
              </a:rPr>
              <a:t>.</a:t>
            </a:r>
            <a:endParaRPr lang="en-US" dirty="0">
              <a:solidFill>
                <a:schemeClr val="bg2"/>
              </a:solidFill>
            </a:endParaRPr>
          </a:p>
        </p:txBody>
      </p:sp>
      <p:pic>
        <p:nvPicPr>
          <p:cNvPr id="5" name="Picture 4" descr="IMG_20140826_081904.jpg.opt860x645o0,0s860x64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140200" y="7478826"/>
            <a:ext cx="4688115" cy="230743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lIns="130046" tIns="65023" rIns="130046" bIns="65023"/>
          <a:lstStyle/>
          <a:p>
            <a:pPr eaLnBrk="1" hangingPunct="1"/>
            <a:r>
              <a:rPr lang="en-US" dirty="0"/>
              <a:t>State ZQM Management Plan</a:t>
            </a:r>
          </a:p>
        </p:txBody>
      </p:sp>
      <p:sp>
        <p:nvSpPr>
          <p:cNvPr id="17410" name="Content Placeholder 1"/>
          <p:cNvSpPr>
            <a:spLocks noGrp="1"/>
          </p:cNvSpPr>
          <p:nvPr>
            <p:ph idx="1"/>
          </p:nvPr>
        </p:nvSpPr>
        <p:spPr>
          <a:prstGeom prst="rect">
            <a:avLst/>
          </a:prstGeom>
        </p:spPr>
        <p:txBody>
          <a:bodyPr lIns="130046" tIns="65023" rIns="130046" bIns="65023"/>
          <a:lstStyle/>
          <a:p>
            <a:pPr>
              <a:spcBef>
                <a:spcPts val="284"/>
              </a:spcBef>
              <a:buFont typeface="Arial" pitchFamily="34" charset="0"/>
              <a:buChar char="•"/>
            </a:pPr>
            <a:r>
              <a:rPr lang="en-US" dirty="0"/>
              <a:t>Completed in 2008</a:t>
            </a:r>
          </a:p>
          <a:p>
            <a:pPr>
              <a:spcBef>
                <a:spcPts val="284"/>
              </a:spcBef>
              <a:buFont typeface="Arial" pitchFamily="34" charset="0"/>
              <a:buChar char="•"/>
            </a:pPr>
            <a:r>
              <a:rPr lang="en-US" dirty="0"/>
              <a:t>Implementation Began in March 2009</a:t>
            </a:r>
          </a:p>
          <a:p>
            <a:pPr>
              <a:spcBef>
                <a:spcPts val="284"/>
              </a:spcBef>
              <a:buFont typeface="Arial" pitchFamily="34" charset="0"/>
              <a:buChar char="•"/>
            </a:pPr>
            <a:r>
              <a:rPr lang="en-US" dirty="0"/>
              <a:t>Updated August 2009</a:t>
            </a:r>
          </a:p>
          <a:p>
            <a:pPr>
              <a:spcBef>
                <a:spcPts val="284"/>
              </a:spcBef>
              <a:buFont typeface="Arial" pitchFamily="34" charset="0"/>
              <a:buChar char="•"/>
            </a:pPr>
            <a:r>
              <a:rPr lang="en-US" dirty="0"/>
              <a:t>Partnership Effort!</a:t>
            </a:r>
          </a:p>
          <a:p>
            <a:pPr>
              <a:spcBef>
                <a:spcPts val="284"/>
              </a:spcBef>
              <a:buFont typeface="Arial" pitchFamily="34" charset="0"/>
              <a:buChar char="•"/>
            </a:pPr>
            <a:r>
              <a:rPr lang="en-US" dirty="0"/>
              <a:t>Three main parts – Sampling, WID, Education</a:t>
            </a:r>
          </a:p>
        </p:txBody>
      </p:sp>
      <p:pic>
        <p:nvPicPr>
          <p:cNvPr id="17411" name="Picture 5" descr="P609112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 y="4724400"/>
            <a:ext cx="11595947" cy="40098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533400"/>
            <a:ext cx="12065000" cy="1249680"/>
          </a:xfrm>
        </p:spPr>
        <p:txBody>
          <a:bodyPr lIns="109234" tIns="54617" rIns="109234" bIns="54617"/>
          <a:lstStyle/>
          <a:p>
            <a:pPr algn="ctr"/>
            <a:r>
              <a:rPr lang="en-US" dirty="0">
                <a:solidFill>
                  <a:schemeClr val="bg2"/>
                </a:solidFill>
              </a:rPr>
              <a:t>Mussel Free Colorado Act</a:t>
            </a:r>
          </a:p>
        </p:txBody>
      </p:sp>
      <p:sp>
        <p:nvSpPr>
          <p:cNvPr id="6" name="Content Placeholder 5"/>
          <p:cNvSpPr>
            <a:spLocks noGrp="1"/>
          </p:cNvSpPr>
          <p:nvPr>
            <p:ph idx="1"/>
          </p:nvPr>
        </p:nvSpPr>
        <p:spPr>
          <a:xfrm>
            <a:off x="3378200" y="1524000"/>
            <a:ext cx="9372600" cy="6934200"/>
          </a:xfrm>
        </p:spPr>
        <p:txBody>
          <a:bodyPr/>
          <a:lstStyle/>
          <a:p>
            <a:pPr marL="0" indent="0">
              <a:spcBef>
                <a:spcPts val="0"/>
              </a:spcBef>
              <a:buNone/>
            </a:pPr>
            <a:r>
              <a:rPr lang="en-US" b="1" dirty="0"/>
              <a:t>Created ANS Stamp</a:t>
            </a:r>
          </a:p>
          <a:p>
            <a:pPr>
              <a:spcBef>
                <a:spcPts val="0"/>
              </a:spcBef>
            </a:pPr>
            <a:r>
              <a:rPr lang="en-US" dirty="0"/>
              <a:t>Required of ALL motorboats and sailboats operating on Colorado’s waters.</a:t>
            </a:r>
          </a:p>
          <a:p>
            <a:pPr lvl="2">
              <a:spcBef>
                <a:spcPts val="0"/>
              </a:spcBef>
            </a:pPr>
            <a:r>
              <a:rPr lang="en-US" dirty="0"/>
              <a:t>$25 for Colorado Residents</a:t>
            </a:r>
          </a:p>
          <a:p>
            <a:pPr lvl="2">
              <a:spcBef>
                <a:spcPts val="0"/>
              </a:spcBef>
            </a:pPr>
            <a:r>
              <a:rPr lang="en-US" dirty="0"/>
              <a:t>$50 for Non-Residents</a:t>
            </a:r>
          </a:p>
          <a:p>
            <a:pPr marL="0" indent="0">
              <a:buNone/>
              <a:defRPr/>
            </a:pPr>
            <a:r>
              <a:rPr lang="en-US" b="1" dirty="0">
                <a:solidFill>
                  <a:schemeClr val="bg2"/>
                </a:solidFill>
              </a:rPr>
              <a:t>Increased penalties for ANS violations.</a:t>
            </a:r>
          </a:p>
          <a:p>
            <a:pPr marL="0" indent="0">
              <a:buNone/>
              <a:defRPr/>
            </a:pPr>
            <a:r>
              <a:rPr lang="en-US" b="1" dirty="0">
                <a:solidFill>
                  <a:schemeClr val="bg2"/>
                </a:solidFill>
              </a:rPr>
              <a:t>Allowed CPW to recover costs incurred from storage and decontamination of intercepted vessels.</a:t>
            </a:r>
          </a:p>
          <a:p>
            <a:pPr marL="0" lvl="2" indent="0">
              <a:spcBef>
                <a:spcPts val="0"/>
              </a:spcBef>
              <a:buNone/>
            </a:pPr>
            <a:endParaRPr lang="en-US" dirty="0"/>
          </a:p>
          <a:p>
            <a:pPr marL="0" lvl="2" indent="0">
              <a:buNone/>
            </a:pPr>
            <a:endParaRPr lang="en-US" dirty="0"/>
          </a:p>
          <a:p>
            <a:pPr lvl="2"/>
            <a:endParaRPr lang="en-US" dirty="0"/>
          </a:p>
          <a:p>
            <a:pPr marL="0" lvl="4"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000" y="1524000"/>
            <a:ext cx="3009900" cy="69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9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sz="5400" i="0" dirty="0"/>
              <a:t>Sampling and Monitoring</a:t>
            </a:r>
          </a:p>
        </p:txBody>
      </p:sp>
      <p:grpSp>
        <p:nvGrpSpPr>
          <p:cNvPr id="3" name="Group 6"/>
          <p:cNvGrpSpPr>
            <a:grpSpLocks/>
          </p:cNvGrpSpPr>
          <p:nvPr/>
        </p:nvGrpSpPr>
        <p:grpSpPr bwMode="auto">
          <a:xfrm>
            <a:off x="1320800" y="4038600"/>
            <a:ext cx="10078720" cy="3142827"/>
            <a:chOff x="435429" y="2133600"/>
            <a:chExt cx="7086600" cy="2209800"/>
          </a:xfrm>
        </p:grpSpPr>
        <p:pic>
          <p:nvPicPr>
            <p:cNvPr id="18436" name="Picture Placeholder 6" descr="P831092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429" y="2146300"/>
              <a:ext cx="2362200" cy="2197100"/>
            </a:xfrm>
            <a:prstGeom prst="rect">
              <a:avLst/>
            </a:prstGeom>
            <a:noFill/>
            <a:ln w="9525">
              <a:noFill/>
              <a:miter lim="800000"/>
              <a:headEnd/>
              <a:tailEnd/>
            </a:ln>
          </p:spPr>
        </p:pic>
        <p:pic>
          <p:nvPicPr>
            <p:cNvPr id="18437" name="Picture Placeholder 7" descr="P901096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5600" y="2133600"/>
              <a:ext cx="2286000" cy="2209800"/>
            </a:xfrm>
            <a:prstGeom prst="rect">
              <a:avLst/>
            </a:prstGeom>
            <a:noFill/>
            <a:ln w="9525">
              <a:noFill/>
              <a:miter lim="800000"/>
              <a:headEnd/>
              <a:tailEnd/>
            </a:ln>
          </p:spPr>
        </p:pic>
        <p:pic>
          <p:nvPicPr>
            <p:cNvPr id="18438" name="Picture Placeholder 8" descr="P901096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12229" y="2133600"/>
              <a:ext cx="2209800" cy="220980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yssal%20threads"/>
          <p:cNvPicPr>
            <a:picLocks noChangeAspect="1" noChangeArrowheads="1"/>
          </p:cNvPicPr>
          <p:nvPr/>
        </p:nvPicPr>
        <p:blipFill>
          <a:blip r:embed="rId3">
            <a:lum bright="10000"/>
          </a:blip>
          <a:srcRect/>
          <a:stretch>
            <a:fillRect/>
          </a:stretch>
        </p:blipFill>
        <p:spPr bwMode="auto">
          <a:xfrm>
            <a:off x="10503183" y="2070384"/>
            <a:ext cx="2542258" cy="2569351"/>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939800" y="1905000"/>
            <a:ext cx="5712178" cy="7198360"/>
          </a:xfrm>
        </p:spPr>
        <p:txBody>
          <a:bodyPr lIns="130046" tIns="65023" rIns="130046" bIns="65023">
            <a:normAutofit/>
          </a:bodyPr>
          <a:lstStyle/>
          <a:p>
            <a:pPr marL="457200" indent="-457200">
              <a:spcBef>
                <a:spcPts val="1000"/>
              </a:spcBef>
              <a:buClr>
                <a:schemeClr val="bg2"/>
              </a:buClr>
              <a:defRPr/>
            </a:pPr>
            <a:r>
              <a:rPr lang="en-US" sz="3400" b="1" i="1" dirty="0"/>
              <a:t>CPW Technicians</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Plankton tows</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Substrate checks</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Shoreline surveys</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Stream surveys</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Crayfish trapping</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Plant inventories</a:t>
            </a:r>
          </a:p>
          <a:p>
            <a:pPr marL="457200" indent="-457200">
              <a:lnSpc>
                <a:spcPct val="110000"/>
              </a:lnSpc>
              <a:spcBef>
                <a:spcPts val="1000"/>
              </a:spcBef>
              <a:buClr>
                <a:schemeClr val="bg2"/>
              </a:buClr>
              <a:defRPr/>
            </a:pPr>
            <a:r>
              <a:rPr lang="en-US" sz="3400" b="1" i="1" dirty="0"/>
              <a:t>Frequency</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Risk Dependent</a:t>
            </a:r>
          </a:p>
          <a:p>
            <a:pPr marL="457200" lvl="1" indent="-457200">
              <a:lnSpc>
                <a:spcPct val="110000"/>
              </a:lnSpc>
              <a:spcBef>
                <a:spcPts val="1000"/>
              </a:spcBef>
              <a:buClr>
                <a:schemeClr val="bg2"/>
              </a:buClr>
              <a:buFont typeface="Arial" pitchFamily="34" charset="0"/>
              <a:buChar char="•"/>
              <a:defRPr/>
            </a:pPr>
            <a:r>
              <a:rPr lang="en-US" dirty="0">
                <a:solidFill>
                  <a:schemeClr val="bg2"/>
                </a:solidFill>
              </a:rPr>
              <a:t>1 time per year up to        every 6 weeks</a:t>
            </a:r>
          </a:p>
        </p:txBody>
      </p:sp>
      <p:pic>
        <p:nvPicPr>
          <p:cNvPr id="5" name="Picture 9" descr="zebramusselveliger"/>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10482864" y="0"/>
            <a:ext cx="2521937" cy="2221653"/>
          </a:xfrm>
          <a:prstGeom prst="rect">
            <a:avLst/>
          </a:prstGeom>
          <a:ln>
            <a:noFill/>
          </a:ln>
          <a:effectLst>
            <a:outerShdw blurRad="292100" dist="139700" dir="2700000" algn="tl" rotWithShape="0">
              <a:srgbClr val="333333">
                <a:alpha val="65000"/>
              </a:srgbClr>
            </a:outerShdw>
          </a:effectLst>
        </p:spPr>
      </p:pic>
      <p:sp>
        <p:nvSpPr>
          <p:cNvPr id="19462" name="Title 1"/>
          <p:cNvSpPr>
            <a:spLocks noGrp="1"/>
          </p:cNvSpPr>
          <p:nvPr>
            <p:ph type="title"/>
          </p:nvPr>
        </p:nvSpPr>
        <p:spPr>
          <a:xfrm>
            <a:off x="101600" y="-76200"/>
            <a:ext cx="7543800" cy="1625600"/>
          </a:xfrm>
        </p:spPr>
        <p:txBody>
          <a:bodyPr lIns="130046" tIns="65023" rIns="130046" bIns="65023"/>
          <a:lstStyle/>
          <a:p>
            <a:pPr eaLnBrk="1" hangingPunct="1"/>
            <a:r>
              <a:rPr lang="en-US" sz="4400" dirty="0"/>
              <a:t>Early Detection       Sampling &amp; Monitoring</a:t>
            </a:r>
          </a:p>
        </p:txBody>
      </p:sp>
      <p:pic>
        <p:nvPicPr>
          <p:cNvPr id="19463" name="Picture 7" descr="zm-lifecycle-2"/>
          <p:cNvPicPr>
            <a:picLocks noChangeAspect="1" noChangeArrowheads="1"/>
          </p:cNvPicPr>
          <p:nvPr/>
        </p:nvPicPr>
        <p:blipFill>
          <a:blip r:embed="rId5" cstate="email">
            <a:extLst>
              <a:ext uri="{28A0092B-C50C-407E-A947-70E740481C1C}">
                <a14:useLocalDpi xmlns:a14="http://schemas.microsoft.com/office/drawing/2010/main"/>
              </a:ext>
            </a:extLst>
          </a:blip>
          <a:srcRect r="2895" b="2393"/>
          <a:stretch>
            <a:fillRect/>
          </a:stretch>
        </p:blipFill>
        <p:spPr bwMode="auto">
          <a:xfrm>
            <a:off x="5951502" y="4226560"/>
            <a:ext cx="7270044" cy="5527040"/>
          </a:xfrm>
          <a:prstGeom prst="rect">
            <a:avLst/>
          </a:prstGeom>
          <a:noFill/>
          <a:ln w="3175">
            <a:solidFill>
              <a:schemeClr val="tx1"/>
            </a:solidFill>
            <a:miter lim="800000"/>
            <a:headEnd/>
            <a:tailEnd/>
          </a:ln>
        </p:spPr>
      </p:pic>
      <p:pic>
        <p:nvPicPr>
          <p:cNvPr id="8" name="Picture 7" descr="phot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21600" y="0"/>
            <a:ext cx="2797493" cy="4191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40657222"/>
              </p:ext>
            </p:extLst>
          </p:nvPr>
        </p:nvGraphicFramePr>
        <p:xfrm>
          <a:off x="0" y="-16933"/>
          <a:ext cx="12979400" cy="86867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lIns="130046" tIns="65023" rIns="130046" bIns="65023"/>
          <a:lstStyle/>
          <a:p>
            <a:pPr eaLnBrk="1" hangingPunct="1"/>
            <a:r>
              <a:rPr lang="en-US" dirty="0"/>
              <a:t>Minimum Criteria for Detection</a:t>
            </a:r>
          </a:p>
        </p:txBody>
      </p:sp>
      <p:sp>
        <p:nvSpPr>
          <p:cNvPr id="21507" name="Content Placeholder 2"/>
          <p:cNvSpPr>
            <a:spLocks noGrp="1"/>
          </p:cNvSpPr>
          <p:nvPr>
            <p:ph idx="1"/>
          </p:nvPr>
        </p:nvSpPr>
        <p:spPr/>
        <p:txBody>
          <a:bodyPr lIns="130046" tIns="65023" rIns="130046" bIns="65023"/>
          <a:lstStyle/>
          <a:p>
            <a:pPr eaLnBrk="1" hangingPunct="1">
              <a:spcBef>
                <a:spcPts val="1200"/>
              </a:spcBef>
              <a:buFont typeface="Arial" pitchFamily="34" charset="0"/>
              <a:buChar char="•"/>
            </a:pPr>
            <a:r>
              <a:rPr lang="en-US" sz="3400" dirty="0"/>
              <a:t>Veligers – The following tests must all be positive on the same sample for a positive identification.</a:t>
            </a:r>
          </a:p>
          <a:p>
            <a:pPr marL="1371600" lvl="7" indent="-457200" hangingPunct="1">
              <a:spcBef>
                <a:spcPts val="1200"/>
              </a:spcBef>
              <a:buFont typeface="Arial" pitchFamily="34" charset="0"/>
              <a:buChar char="•"/>
            </a:pPr>
            <a:r>
              <a:rPr lang="en-US" dirty="0">
                <a:solidFill>
                  <a:schemeClr val="bg2"/>
                </a:solidFill>
              </a:rPr>
              <a:t>Microscopy</a:t>
            </a:r>
          </a:p>
          <a:p>
            <a:pPr marL="1371600" lvl="7" indent="-457200" hangingPunct="1">
              <a:spcBef>
                <a:spcPts val="1200"/>
              </a:spcBef>
              <a:buFont typeface="Arial" pitchFamily="34" charset="0"/>
              <a:buChar char="•"/>
            </a:pPr>
            <a:r>
              <a:rPr lang="en-US" dirty="0">
                <a:solidFill>
                  <a:schemeClr val="bg2"/>
                </a:solidFill>
              </a:rPr>
              <a:t>PCR</a:t>
            </a:r>
          </a:p>
          <a:p>
            <a:pPr marL="1371600" lvl="7" indent="-457200" hangingPunct="1">
              <a:spcBef>
                <a:spcPts val="1200"/>
              </a:spcBef>
              <a:buFont typeface="Arial" pitchFamily="34" charset="0"/>
              <a:buChar char="•"/>
            </a:pPr>
            <a:r>
              <a:rPr lang="en-US" dirty="0">
                <a:solidFill>
                  <a:schemeClr val="bg2"/>
                </a:solidFill>
              </a:rPr>
              <a:t>Gene Sequencing</a:t>
            </a:r>
          </a:p>
          <a:p>
            <a:pPr lvl="1" eaLnBrk="1" hangingPunct="1">
              <a:spcBef>
                <a:spcPts val="1200"/>
              </a:spcBef>
              <a:buFont typeface="Arial" pitchFamily="34" charset="0"/>
              <a:buChar char="•"/>
            </a:pPr>
            <a:endParaRPr lang="en-US" sz="1000" dirty="0">
              <a:solidFill>
                <a:schemeClr val="bg2"/>
              </a:solidFill>
            </a:endParaRPr>
          </a:p>
          <a:p>
            <a:pPr eaLnBrk="1" hangingPunct="1">
              <a:spcBef>
                <a:spcPts val="1200"/>
              </a:spcBef>
              <a:buFont typeface="Arial" pitchFamily="34" charset="0"/>
              <a:buChar char="•"/>
            </a:pPr>
            <a:r>
              <a:rPr lang="en-US" sz="3400" dirty="0"/>
              <a:t>Settlers – Taxonomic identification by two independent experts.</a:t>
            </a:r>
          </a:p>
          <a:p>
            <a:pPr eaLnBrk="1" hangingPunct="1">
              <a:spcBef>
                <a:spcPts val="1200"/>
              </a:spcBef>
              <a:buFont typeface="Arial" pitchFamily="34" charset="0"/>
              <a:buChar char="•"/>
            </a:pPr>
            <a:endParaRPr lang="en-US" sz="1000" dirty="0"/>
          </a:p>
          <a:p>
            <a:pPr eaLnBrk="1" hangingPunct="1">
              <a:spcBef>
                <a:spcPts val="1200"/>
              </a:spcBef>
              <a:buFont typeface="Arial" pitchFamily="34" charset="0"/>
              <a:buChar char="•"/>
            </a:pPr>
            <a:r>
              <a:rPr lang="en-US" sz="3400" dirty="0"/>
              <a:t>Adults – Taxonomic identification by two            independent experts.</a:t>
            </a:r>
          </a:p>
          <a:p>
            <a:pPr eaLnBrk="1" hangingPunct="1"/>
            <a:endParaRPr lang="en-US" sz="4000" dirty="0"/>
          </a:p>
        </p:txBody>
      </p:sp>
      <p:pic>
        <p:nvPicPr>
          <p:cNvPr id="21508" name="Picture 4" descr="dpumbon.gif"/>
          <p:cNvPicPr>
            <a:picLocks noChangeAspect="1"/>
          </p:cNvPicPr>
          <p:nvPr/>
        </p:nvPicPr>
        <p:blipFill>
          <a:blip r:embed="rId3" cstate="email">
            <a:extLst>
              <a:ext uri="{28A0092B-C50C-407E-A947-70E740481C1C}">
                <a14:useLocalDpi xmlns:a14="http://schemas.microsoft.com/office/drawing/2010/main"/>
              </a:ext>
            </a:extLst>
          </a:blip>
          <a:srcRect l="4074" t="4167" r="6287" b="8333"/>
          <a:stretch>
            <a:fillRect/>
          </a:stretch>
        </p:blipFill>
        <p:spPr bwMode="auto">
          <a:xfrm>
            <a:off x="10007600" y="3200400"/>
            <a:ext cx="2384213" cy="2275840"/>
          </a:xfrm>
          <a:prstGeom prst="rect">
            <a:avLst/>
          </a:prstGeom>
          <a:noFill/>
          <a:ln w="9525">
            <a:noFill/>
            <a:miter lim="800000"/>
            <a:headEnd/>
            <a:tailEnd/>
          </a:ln>
        </p:spPr>
      </p:pic>
      <p:pic>
        <p:nvPicPr>
          <p:cNvPr id="21509" name="Picture 5" descr="quaga-mi_-sg_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26600" y="5943600"/>
            <a:ext cx="2926080" cy="181525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G-s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200" y="6019800"/>
            <a:ext cx="3420525" cy="2122932"/>
          </a:xfrm>
          <a:prstGeom prst="rect">
            <a:avLst/>
          </a:prstGeom>
        </p:spPr>
      </p:pic>
      <p:sp>
        <p:nvSpPr>
          <p:cNvPr id="5122" name="Title 1"/>
          <p:cNvSpPr>
            <a:spLocks noGrp="1"/>
          </p:cNvSpPr>
          <p:nvPr>
            <p:ph type="title"/>
          </p:nvPr>
        </p:nvSpPr>
        <p:spPr/>
        <p:txBody>
          <a:bodyPr lIns="130046" tIns="65023" rIns="130046" bIns="65023"/>
          <a:lstStyle/>
          <a:p>
            <a:pPr algn="ctr" eaLnBrk="1" hangingPunct="1"/>
            <a:r>
              <a:rPr lang="en-US" dirty="0"/>
              <a:t>What Are Invasive Species?</a:t>
            </a:r>
          </a:p>
        </p:txBody>
      </p:sp>
      <p:sp>
        <p:nvSpPr>
          <p:cNvPr id="3" name="Content Placeholder 2"/>
          <p:cNvSpPr>
            <a:spLocks noGrp="1"/>
          </p:cNvSpPr>
          <p:nvPr>
            <p:ph idx="1"/>
          </p:nvPr>
        </p:nvSpPr>
        <p:spPr>
          <a:xfrm>
            <a:off x="939800" y="1828800"/>
            <a:ext cx="10972800" cy="6553200"/>
          </a:xfrm>
          <a:prstGeom prst="rect">
            <a:avLst/>
          </a:prstGeom>
        </p:spPr>
        <p:txBody>
          <a:bodyPr lIns="130046" tIns="65023" rIns="130046" bIns="65023" rtlCol="0">
            <a:normAutofit/>
          </a:bodyPr>
          <a:lstStyle/>
          <a:p>
            <a:pPr eaLnBrk="1" fontAlgn="auto" hangingPunct="1">
              <a:spcAft>
                <a:spcPts val="0"/>
              </a:spcAft>
              <a:buFont typeface="Arial" pitchFamily="34" charset="0"/>
              <a:buChar char="•"/>
              <a:defRPr/>
            </a:pPr>
            <a:r>
              <a:rPr lang="en-US" dirty="0"/>
              <a:t>Non-native plants, animals or pathogens</a:t>
            </a:r>
          </a:p>
          <a:p>
            <a:pPr eaLnBrk="1" fontAlgn="auto" hangingPunct="1">
              <a:spcAft>
                <a:spcPts val="0"/>
              </a:spcAft>
              <a:buFont typeface="Arial" pitchFamily="34" charset="0"/>
              <a:buChar char="•"/>
              <a:defRPr/>
            </a:pPr>
            <a:r>
              <a:rPr lang="en-US" dirty="0"/>
              <a:t>No natural predators outside native range</a:t>
            </a:r>
          </a:p>
          <a:p>
            <a:pPr eaLnBrk="1" fontAlgn="auto" hangingPunct="1">
              <a:spcAft>
                <a:spcPts val="0"/>
              </a:spcAft>
              <a:buFont typeface="Arial" pitchFamily="34" charset="0"/>
              <a:buChar char="•"/>
              <a:defRPr/>
            </a:pPr>
            <a:r>
              <a:rPr lang="en-US" dirty="0"/>
              <a:t>Harmful effect on natural resources and the human use of resources</a:t>
            </a:r>
          </a:p>
          <a:p>
            <a:pPr eaLnBrk="1" fontAlgn="auto" hangingPunct="1">
              <a:spcAft>
                <a:spcPts val="0"/>
              </a:spcAft>
              <a:buFont typeface="Arial" pitchFamily="34" charset="0"/>
              <a:buChar char="•"/>
              <a:defRPr/>
            </a:pPr>
            <a:r>
              <a:rPr lang="en-US" dirty="0"/>
              <a:t>Economic, Cultural and Ecological Impacts</a:t>
            </a:r>
          </a:p>
          <a:p>
            <a:pPr eaLnBrk="1" fontAlgn="auto" hangingPunct="1">
              <a:spcAft>
                <a:spcPts val="0"/>
              </a:spcAft>
              <a:buFont typeface="Arial" pitchFamily="34" charset="0"/>
              <a:buChar char="•"/>
              <a:defRPr/>
            </a:pPr>
            <a:r>
              <a:rPr lang="en-US" dirty="0"/>
              <a:t>Aquatic Invaders = Aquatic Nuisance Species = ANS</a:t>
            </a:r>
          </a:p>
        </p:txBody>
      </p:sp>
      <p:pic>
        <p:nvPicPr>
          <p:cNvPr id="5124" name="Picture 8" descr="New-Zealand-Mud-Snai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026573"/>
            <a:ext cx="3251200" cy="2162951"/>
          </a:xfrm>
          <a:prstGeom prst="rect">
            <a:avLst/>
          </a:prstGeom>
          <a:noFill/>
          <a:ln w="3175">
            <a:solidFill>
              <a:schemeClr val="tx1"/>
            </a:solidFill>
            <a:miter lim="800000"/>
            <a:headEnd/>
            <a:tailEnd/>
          </a:ln>
        </p:spPr>
      </p:pic>
      <p:pic>
        <p:nvPicPr>
          <p:cNvPr id="5125" name="Picture 9" descr="RustyCrayfis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52284" y="6049151"/>
            <a:ext cx="3052516" cy="2138115"/>
          </a:xfrm>
          <a:prstGeom prst="rect">
            <a:avLst/>
          </a:prstGeom>
          <a:noFill/>
          <a:ln w="3175">
            <a:solidFill>
              <a:schemeClr val="tx1"/>
            </a:solidFill>
            <a:miter lim="800000"/>
            <a:headEnd/>
            <a:tailEnd/>
          </a:ln>
        </p:spPr>
      </p:pic>
      <p:pic>
        <p:nvPicPr>
          <p:cNvPr id="5126" name="Picture 17" descr="Eurasian_watermilfoil_FL_cro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67947" y="6019800"/>
            <a:ext cx="2926080" cy="2167467"/>
          </a:xfrm>
          <a:prstGeom prst="rect">
            <a:avLst/>
          </a:prstGeom>
          <a:noFill/>
          <a:ln w="3175">
            <a:solidFill>
              <a:schemeClr val="tx1"/>
            </a:solidFill>
            <a:miter lim="800000"/>
            <a:headEnd/>
            <a:tailEnd/>
          </a:ln>
        </p:spPr>
      </p:pic>
      <p:sp>
        <p:nvSpPr>
          <p:cNvPr id="5127" name="Rectangle 3"/>
          <p:cNvSpPr txBox="1">
            <a:spLocks noChangeArrowheads="1"/>
          </p:cNvSpPr>
          <p:nvPr/>
        </p:nvSpPr>
        <p:spPr bwMode="auto">
          <a:xfrm>
            <a:off x="0" y="8258951"/>
            <a:ext cx="13004800" cy="541867"/>
          </a:xfrm>
          <a:prstGeom prst="rect">
            <a:avLst/>
          </a:prstGeom>
          <a:noFill/>
          <a:ln w="9525">
            <a:noFill/>
            <a:miter lim="800000"/>
            <a:headEnd/>
            <a:tailEnd/>
          </a:ln>
        </p:spPr>
        <p:txBody>
          <a:bodyPr lIns="130046" tIns="65023" rIns="130046" bIns="65023"/>
          <a:lstStyle/>
          <a:p>
            <a:pPr marL="519281" indent="-363497">
              <a:lnSpc>
                <a:spcPct val="90000"/>
              </a:lnSpc>
              <a:spcBef>
                <a:spcPts val="569"/>
              </a:spcBef>
              <a:buClr>
                <a:schemeClr val="accent1"/>
              </a:buClr>
              <a:buSzPct val="68000"/>
            </a:pPr>
            <a:r>
              <a:rPr lang="en-US" sz="2300" dirty="0">
                <a:latin typeface="Baskerville Old Face" pitchFamily="18" charset="0"/>
              </a:rPr>
              <a:t> </a:t>
            </a:r>
            <a:r>
              <a:rPr lang="en-US" sz="2000" dirty="0">
                <a:latin typeface="+mn-lt"/>
              </a:rPr>
              <a:t>New Zealand Mudsnail         Eurasian watermilfoil                 Zebra Mussel		                  Rusty Crayfish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txBox="1">
            <a:spLocks/>
          </p:cNvSpPr>
          <p:nvPr/>
        </p:nvSpPr>
        <p:spPr bwMode="auto">
          <a:xfrm>
            <a:off x="635000" y="2286000"/>
            <a:ext cx="11921067" cy="6610773"/>
          </a:xfrm>
          <a:prstGeom prst="rect">
            <a:avLst/>
          </a:prstGeom>
          <a:noFill/>
          <a:ln w="9525">
            <a:noFill/>
            <a:miter lim="800000"/>
            <a:headEnd/>
            <a:tailEnd/>
          </a:ln>
        </p:spPr>
        <p:txBody>
          <a:bodyPr lIns="130046" tIns="65023" rIns="130046" bIns="65023"/>
          <a:lstStyle/>
          <a:p>
            <a:pPr marL="457200" indent="-457200">
              <a:lnSpc>
                <a:spcPct val="114000"/>
              </a:lnSpc>
              <a:spcBef>
                <a:spcPts val="2000"/>
              </a:spcBef>
              <a:buFont typeface="Arial" pitchFamily="34" charset="0"/>
              <a:buChar char="•"/>
              <a:defRPr/>
            </a:pPr>
            <a:r>
              <a:rPr lang="en-US" sz="3000" b="1" dirty="0">
                <a:solidFill>
                  <a:schemeClr val="accent2"/>
                </a:solidFill>
                <a:latin typeface="+mn-lt"/>
              </a:rPr>
              <a:t>Negative</a:t>
            </a:r>
            <a:r>
              <a:rPr lang="en-US" sz="3000" dirty="0">
                <a:latin typeface="+mn-lt"/>
              </a:rPr>
              <a:t> - sampling/testing is ongoing and nothing has been detected, or nothing has been detected within the time frames for de-listing.</a:t>
            </a:r>
          </a:p>
          <a:p>
            <a:pPr marL="457200" indent="-457200">
              <a:lnSpc>
                <a:spcPct val="114000"/>
              </a:lnSpc>
              <a:spcBef>
                <a:spcPts val="2000"/>
              </a:spcBef>
              <a:buFont typeface="Arial" pitchFamily="34" charset="0"/>
              <a:buChar char="•"/>
              <a:defRPr/>
            </a:pPr>
            <a:r>
              <a:rPr lang="en-US" sz="3000" b="1" dirty="0">
                <a:solidFill>
                  <a:schemeClr val="accent2"/>
                </a:solidFill>
                <a:latin typeface="+mn-lt"/>
              </a:rPr>
              <a:t>Inconclusive</a:t>
            </a:r>
            <a:r>
              <a:rPr lang="en-US" sz="3000" b="1" dirty="0">
                <a:solidFill>
                  <a:schemeClr val="tx2">
                    <a:lumMod val="75000"/>
                  </a:schemeClr>
                </a:solidFill>
                <a:latin typeface="+mn-lt"/>
              </a:rPr>
              <a:t> </a:t>
            </a:r>
            <a:r>
              <a:rPr lang="en-US" sz="3000" dirty="0">
                <a:latin typeface="+mn-lt"/>
              </a:rPr>
              <a:t>(temporary status)</a:t>
            </a:r>
            <a:r>
              <a:rPr lang="en-US" sz="3000" b="1" dirty="0">
                <a:latin typeface="+mn-lt"/>
              </a:rPr>
              <a:t> </a:t>
            </a:r>
            <a:r>
              <a:rPr lang="en-US" sz="3000" dirty="0">
                <a:latin typeface="+mn-lt"/>
              </a:rPr>
              <a:t>- Water body has not met the minimum criteria for detection. </a:t>
            </a:r>
          </a:p>
          <a:p>
            <a:pPr marL="457200" indent="-457200">
              <a:lnSpc>
                <a:spcPct val="114000"/>
              </a:lnSpc>
              <a:spcBef>
                <a:spcPts val="2000"/>
              </a:spcBef>
              <a:buFont typeface="Arial" pitchFamily="34" charset="0"/>
              <a:buChar char="•"/>
              <a:defRPr/>
            </a:pPr>
            <a:r>
              <a:rPr lang="en-US" sz="3000" b="1" dirty="0">
                <a:solidFill>
                  <a:schemeClr val="accent2"/>
                </a:solidFill>
                <a:latin typeface="+mn-lt"/>
              </a:rPr>
              <a:t>Suspect</a:t>
            </a:r>
            <a:r>
              <a:rPr lang="en-US" sz="3000" b="1" dirty="0">
                <a:solidFill>
                  <a:schemeClr val="tx2">
                    <a:lumMod val="75000"/>
                  </a:schemeClr>
                </a:solidFill>
                <a:latin typeface="+mn-lt"/>
              </a:rPr>
              <a:t> </a:t>
            </a:r>
            <a:r>
              <a:rPr lang="en-US" sz="3000" dirty="0">
                <a:latin typeface="+mn-lt"/>
              </a:rPr>
              <a:t>– Water body that has met the minimum criteria for detection. </a:t>
            </a:r>
          </a:p>
          <a:p>
            <a:pPr marL="457200" indent="-457200">
              <a:lnSpc>
                <a:spcPct val="114000"/>
              </a:lnSpc>
              <a:spcBef>
                <a:spcPts val="2000"/>
              </a:spcBef>
              <a:buFont typeface="Arial" pitchFamily="34" charset="0"/>
              <a:buChar char="•"/>
              <a:defRPr/>
            </a:pPr>
            <a:r>
              <a:rPr lang="en-US" sz="3000" b="1" dirty="0">
                <a:solidFill>
                  <a:schemeClr val="accent2"/>
                </a:solidFill>
                <a:latin typeface="+mn-lt"/>
              </a:rPr>
              <a:t>Positive</a:t>
            </a:r>
            <a:r>
              <a:rPr lang="en-US" sz="3000" dirty="0">
                <a:solidFill>
                  <a:schemeClr val="tx2">
                    <a:lumMod val="75000"/>
                  </a:schemeClr>
                </a:solidFill>
                <a:latin typeface="+mn-lt"/>
              </a:rPr>
              <a:t> </a:t>
            </a:r>
            <a:r>
              <a:rPr lang="en-US" sz="3000" dirty="0">
                <a:latin typeface="+mn-lt"/>
              </a:rPr>
              <a:t>– Multiple (2 or more) subsequent sampling events that meet the minimum criteria for detection.</a:t>
            </a:r>
          </a:p>
          <a:p>
            <a:pPr marL="457200" indent="-457200">
              <a:lnSpc>
                <a:spcPct val="114000"/>
              </a:lnSpc>
              <a:spcBef>
                <a:spcPts val="2000"/>
              </a:spcBef>
              <a:buFont typeface="Arial" pitchFamily="34" charset="0"/>
              <a:buChar char="•"/>
              <a:defRPr/>
            </a:pPr>
            <a:r>
              <a:rPr lang="en-US" sz="3000" b="1" dirty="0">
                <a:solidFill>
                  <a:schemeClr val="accent2"/>
                </a:solidFill>
                <a:latin typeface="+mn-lt"/>
              </a:rPr>
              <a:t>Infested</a:t>
            </a:r>
            <a:r>
              <a:rPr lang="en-US" sz="3000" dirty="0">
                <a:solidFill>
                  <a:schemeClr val="tx2">
                    <a:lumMod val="75000"/>
                  </a:schemeClr>
                </a:solidFill>
                <a:latin typeface="+mn-lt"/>
              </a:rPr>
              <a:t> </a:t>
            </a:r>
            <a:r>
              <a:rPr lang="en-US" sz="3000" dirty="0">
                <a:latin typeface="+mn-lt"/>
              </a:rPr>
              <a:t>– A water body that has an established population.</a:t>
            </a:r>
          </a:p>
        </p:txBody>
      </p:sp>
      <p:pic>
        <p:nvPicPr>
          <p:cNvPr id="22531" name="Picture 6" descr="WRP.png"/>
          <p:cNvPicPr>
            <a:picLocks noChangeAspect="1"/>
          </p:cNvPicPr>
          <p:nvPr/>
        </p:nvPicPr>
        <p:blipFill>
          <a:blip r:embed="rId3"/>
          <a:srcRect/>
          <a:stretch>
            <a:fillRect/>
          </a:stretch>
        </p:blipFill>
        <p:spPr bwMode="auto">
          <a:xfrm>
            <a:off x="7396480" y="0"/>
            <a:ext cx="5608320" cy="2167467"/>
          </a:xfrm>
          <a:prstGeom prst="rect">
            <a:avLst/>
          </a:prstGeom>
          <a:ln>
            <a:noFill/>
          </a:ln>
          <a:effectLst>
            <a:outerShdw blurRad="292100" dist="139700" dir="2700000" algn="tl" rotWithShape="0">
              <a:srgbClr val="333333">
                <a:alpha val="65000"/>
              </a:srgbClr>
            </a:outerShdw>
          </a:effectLst>
        </p:spPr>
      </p:pic>
      <p:sp>
        <p:nvSpPr>
          <p:cNvPr id="22532" name="Title 5"/>
          <p:cNvSpPr>
            <a:spLocks noGrp="1"/>
          </p:cNvSpPr>
          <p:nvPr>
            <p:ph type="title"/>
          </p:nvPr>
        </p:nvSpPr>
        <p:spPr>
          <a:xfrm>
            <a:off x="0" y="655320"/>
            <a:ext cx="7416800" cy="1249680"/>
          </a:xfrm>
        </p:spPr>
        <p:txBody>
          <a:bodyPr lIns="130046" tIns="65023" rIns="130046" bIns="65023"/>
          <a:lstStyle/>
          <a:p>
            <a:pPr eaLnBrk="1" hangingPunct="1"/>
            <a:r>
              <a:rPr lang="en-US" dirty="0"/>
              <a:t>Regional USA Language</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txBox="1">
            <a:spLocks/>
          </p:cNvSpPr>
          <p:nvPr/>
        </p:nvSpPr>
        <p:spPr bwMode="auto">
          <a:xfrm>
            <a:off x="1473200" y="3352800"/>
            <a:ext cx="9320107" cy="4009813"/>
          </a:xfrm>
          <a:prstGeom prst="rect">
            <a:avLst/>
          </a:prstGeom>
          <a:noFill/>
          <a:ln w="9525">
            <a:noFill/>
            <a:miter lim="800000"/>
            <a:headEnd/>
            <a:tailEnd/>
          </a:ln>
        </p:spPr>
        <p:txBody>
          <a:bodyPr lIns="130046" tIns="65023" rIns="130046" bIns="65023"/>
          <a:lstStyle/>
          <a:p>
            <a:pPr marL="487672" indent="-487672">
              <a:lnSpc>
                <a:spcPct val="134000"/>
              </a:lnSpc>
              <a:spcBef>
                <a:spcPts val="284"/>
              </a:spcBef>
              <a:spcAft>
                <a:spcPts val="284"/>
              </a:spcAft>
            </a:pPr>
            <a:r>
              <a:rPr lang="en-US" sz="4600" b="1" dirty="0">
                <a:latin typeface="+mn-lt"/>
              </a:rPr>
              <a:t>Positive</a:t>
            </a:r>
          </a:p>
          <a:p>
            <a:pPr marL="1788132" lvl="2" indent="-487672">
              <a:lnSpc>
                <a:spcPct val="134000"/>
              </a:lnSpc>
              <a:spcBef>
                <a:spcPts val="284"/>
              </a:spcBef>
              <a:spcAft>
                <a:spcPts val="284"/>
              </a:spcAft>
            </a:pPr>
            <a:r>
              <a:rPr lang="en-US" sz="4600" dirty="0">
                <a:latin typeface="+mn-lt"/>
              </a:rPr>
              <a:t>5 years of negative testing</a:t>
            </a:r>
          </a:p>
          <a:p>
            <a:pPr marL="487672" indent="-487672">
              <a:lnSpc>
                <a:spcPct val="134000"/>
              </a:lnSpc>
              <a:spcBef>
                <a:spcPts val="284"/>
              </a:spcBef>
              <a:spcAft>
                <a:spcPts val="284"/>
              </a:spcAft>
            </a:pPr>
            <a:r>
              <a:rPr lang="en-US" sz="4600" b="1" dirty="0">
                <a:latin typeface="+mn-lt"/>
              </a:rPr>
              <a:t>Negative</a:t>
            </a:r>
          </a:p>
        </p:txBody>
      </p:sp>
      <p:sp>
        <p:nvSpPr>
          <p:cNvPr id="9" name="Down Arrow 8"/>
          <p:cNvSpPr/>
          <p:nvPr/>
        </p:nvSpPr>
        <p:spPr bwMode="auto">
          <a:xfrm>
            <a:off x="2082800" y="4419600"/>
            <a:ext cx="438009" cy="1192107"/>
          </a:xfrm>
          <a:prstGeom prst="downArrow">
            <a:avLst/>
          </a:prstGeom>
          <a:solidFill>
            <a:schemeClr val="accent2">
              <a:lumMod val="75000"/>
            </a:schemeClr>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en-US" u="sng" dirty="0"/>
          </a:p>
        </p:txBody>
      </p:sp>
      <p:sp>
        <p:nvSpPr>
          <p:cNvPr id="13" name="Rectangle 12"/>
          <p:cNvSpPr/>
          <p:nvPr/>
        </p:nvSpPr>
        <p:spPr bwMode="auto">
          <a:xfrm>
            <a:off x="1320800" y="2667000"/>
            <a:ext cx="9645227" cy="5093547"/>
          </a:xfrm>
          <a:prstGeom prst="rect">
            <a:avLst/>
          </a:prstGeom>
          <a:noFill/>
          <a:ln w="28575">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anchor="ctr"/>
          <a:lstStyle/>
          <a:p>
            <a:pPr algn="ctr" fontAlgn="auto">
              <a:spcBef>
                <a:spcPts val="0"/>
              </a:spcBef>
              <a:spcAft>
                <a:spcPts val="0"/>
              </a:spcAft>
              <a:defRPr/>
            </a:pPr>
            <a:endParaRPr lang="en-US" u="sng" dirty="0"/>
          </a:p>
        </p:txBody>
      </p:sp>
      <p:pic>
        <p:nvPicPr>
          <p:cNvPr id="23557" name="Picture 10" descr="gi-list.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5600" y="1447800"/>
            <a:ext cx="3470204" cy="3117990"/>
          </a:xfrm>
          <a:prstGeom prst="rect">
            <a:avLst/>
          </a:prstGeom>
          <a:noFill/>
          <a:ln w="9525">
            <a:noFill/>
            <a:miter lim="800000"/>
            <a:headEnd/>
            <a:tailEnd/>
          </a:ln>
        </p:spPr>
      </p:pic>
      <p:sp>
        <p:nvSpPr>
          <p:cNvPr id="23558" name="Title 10"/>
          <p:cNvSpPr>
            <a:spLocks noGrp="1"/>
          </p:cNvSpPr>
          <p:nvPr>
            <p:ph type="title"/>
          </p:nvPr>
        </p:nvSpPr>
        <p:spPr/>
        <p:txBody>
          <a:bodyPr/>
          <a:lstStyle/>
          <a:p>
            <a:pPr algn="ctr" eaLnBrk="1" hangingPunct="1"/>
            <a:r>
              <a:rPr lang="en-US" dirty="0"/>
              <a:t>Regional De-Listing Protocol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9792.jpg"/>
          <p:cNvPicPr>
            <a:picLocks noChangeAspect="1"/>
          </p:cNvPicPr>
          <p:nvPr/>
        </p:nvPicPr>
        <p:blipFill>
          <a:blip r:embed="rId3">
            <a:duotone>
              <a:schemeClr val="accent3">
                <a:shade val="45000"/>
                <a:satMod val="135000"/>
              </a:schemeClr>
              <a:prstClr val="white"/>
            </a:duotone>
          </a:blip>
          <a:stretch>
            <a:fillRect/>
          </a:stretch>
        </p:blipFill>
        <p:spPr>
          <a:xfrm>
            <a:off x="0" y="0"/>
            <a:ext cx="13004800" cy="8686800"/>
          </a:xfrm>
          <a:prstGeom prst="rect">
            <a:avLst/>
          </a:prstGeom>
        </p:spPr>
      </p:pic>
      <p:sp>
        <p:nvSpPr>
          <p:cNvPr id="2" name="Title 1"/>
          <p:cNvSpPr>
            <a:spLocks noGrp="1"/>
          </p:cNvSpPr>
          <p:nvPr>
            <p:ph type="title"/>
          </p:nvPr>
        </p:nvSpPr>
        <p:spPr/>
        <p:txBody>
          <a:bodyPr/>
          <a:lstStyle/>
          <a:p>
            <a:pPr algn="ctr"/>
            <a:r>
              <a:rPr lang="en-US" sz="5400" b="1" i="0" dirty="0"/>
              <a:t>De-Listing Colorado’s Waters</a:t>
            </a:r>
          </a:p>
        </p:txBody>
      </p:sp>
      <p:sp>
        <p:nvSpPr>
          <p:cNvPr id="3" name="Content Placeholder 2"/>
          <p:cNvSpPr>
            <a:spLocks noGrp="1"/>
          </p:cNvSpPr>
          <p:nvPr>
            <p:ph idx="1"/>
          </p:nvPr>
        </p:nvSpPr>
        <p:spPr>
          <a:xfrm>
            <a:off x="711200" y="1752600"/>
            <a:ext cx="10972800" cy="6553200"/>
          </a:xfrm>
        </p:spPr>
        <p:txBody>
          <a:bodyPr/>
          <a:lstStyle/>
          <a:p>
            <a:pPr>
              <a:buFont typeface="Arial" pitchFamily="34" charset="0"/>
              <a:buChar char="•"/>
            </a:pPr>
            <a:r>
              <a:rPr lang="en-US" b="1" dirty="0"/>
              <a:t>January 2014 </a:t>
            </a:r>
            <a:r>
              <a:rPr lang="en-US" dirty="0"/>
              <a:t>– Colorado de-listed Blue Mesa, Jumbo, Grand Lake, Granby, Shadow Mountain and </a:t>
            </a:r>
            <a:r>
              <a:rPr lang="en-US" dirty="0" err="1"/>
              <a:t>Tarryall</a:t>
            </a:r>
            <a:r>
              <a:rPr lang="en-US" dirty="0"/>
              <a:t> Reservoirs after five years of no detection.</a:t>
            </a:r>
          </a:p>
          <a:p>
            <a:pPr>
              <a:buFont typeface="Arial" pitchFamily="34" charset="0"/>
              <a:buChar char="•"/>
            </a:pPr>
            <a:r>
              <a:rPr lang="en-US" b="1" dirty="0"/>
              <a:t>January 2017 </a:t>
            </a:r>
            <a:r>
              <a:rPr lang="en-US" dirty="0"/>
              <a:t>– Five years since previous detections for mussels.  Per regional standards, Pueblo is no longer considered positive for quagga mussels.</a:t>
            </a:r>
          </a:p>
          <a:p>
            <a:pPr>
              <a:buFont typeface="Arial" pitchFamily="34" charset="0"/>
              <a:buChar char="•"/>
            </a:pPr>
            <a:r>
              <a:rPr lang="en-US" dirty="0"/>
              <a:t>CPW has stopped the continued inoculation of our waters with mussels through the mandatory boat inspection and decontamination program.  </a:t>
            </a:r>
            <a:r>
              <a:rPr lang="en-US" b="1" dirty="0">
                <a:solidFill>
                  <a:schemeClr val="accent6">
                    <a:lumMod val="75000"/>
                  </a:schemeClr>
                </a:solidFill>
              </a:rPr>
              <a:t>The ANS Program works!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711200" y="0"/>
            <a:ext cx="10972800" cy="1219200"/>
          </a:xfrm>
        </p:spPr>
        <p:txBody>
          <a:bodyPr lIns="130046" tIns="65023" rIns="130046" bIns="65023"/>
          <a:lstStyle/>
          <a:p>
            <a:r>
              <a:rPr lang="en-US" dirty="0"/>
              <a:t>Green Mountain Reservoir</a:t>
            </a:r>
          </a:p>
        </p:txBody>
      </p:sp>
      <p:sp>
        <p:nvSpPr>
          <p:cNvPr id="71683" name="Text Placeholder 2"/>
          <p:cNvSpPr>
            <a:spLocks noGrp="1"/>
          </p:cNvSpPr>
          <p:nvPr>
            <p:ph sz="quarter" idx="1"/>
          </p:nvPr>
        </p:nvSpPr>
        <p:spPr>
          <a:xfrm>
            <a:off x="1397000" y="1447800"/>
            <a:ext cx="6827520" cy="6502400"/>
          </a:xfrm>
        </p:spPr>
        <p:txBody>
          <a:bodyPr lIns="130046" tIns="65023" rIns="130046" bIns="65023"/>
          <a:lstStyle/>
          <a:p>
            <a:pPr marL="406394" indent="-406394">
              <a:spcBef>
                <a:spcPts val="1200"/>
              </a:spcBef>
              <a:buFont typeface="Arial" charset="0"/>
              <a:buChar char="•"/>
            </a:pPr>
            <a:r>
              <a:rPr lang="en-US" dirty="0">
                <a:solidFill>
                  <a:schemeClr val="bg2"/>
                </a:solidFill>
              </a:rPr>
              <a:t>12 </a:t>
            </a:r>
            <a:r>
              <a:rPr lang="en-US" dirty="0" err="1">
                <a:solidFill>
                  <a:schemeClr val="bg2"/>
                </a:solidFill>
              </a:rPr>
              <a:t>veligers</a:t>
            </a:r>
            <a:r>
              <a:rPr lang="en-US" dirty="0">
                <a:solidFill>
                  <a:schemeClr val="bg2"/>
                </a:solidFill>
              </a:rPr>
              <a:t> detected in BOR tow nets samples near the dam</a:t>
            </a:r>
          </a:p>
          <a:p>
            <a:pPr marL="406394" indent="-406394">
              <a:spcBef>
                <a:spcPts val="1200"/>
              </a:spcBef>
              <a:buFont typeface="Arial" charset="0"/>
              <a:buChar char="•"/>
            </a:pPr>
            <a:r>
              <a:rPr lang="en-US" dirty="0" err="1">
                <a:solidFill>
                  <a:schemeClr val="bg2"/>
                </a:solidFill>
              </a:rPr>
              <a:t>Quagga</a:t>
            </a:r>
            <a:r>
              <a:rPr lang="en-US" dirty="0">
                <a:solidFill>
                  <a:schemeClr val="bg2"/>
                </a:solidFill>
              </a:rPr>
              <a:t> mussel </a:t>
            </a:r>
            <a:r>
              <a:rPr lang="en-US" dirty="0" err="1">
                <a:solidFill>
                  <a:schemeClr val="bg2"/>
                </a:solidFill>
              </a:rPr>
              <a:t>veligers</a:t>
            </a:r>
            <a:r>
              <a:rPr lang="en-US" dirty="0">
                <a:solidFill>
                  <a:schemeClr val="bg2"/>
                </a:solidFill>
              </a:rPr>
              <a:t> (larval stage) confirmed on 8/25/17</a:t>
            </a:r>
          </a:p>
          <a:p>
            <a:pPr marL="406394" indent="-406394">
              <a:spcBef>
                <a:spcPts val="1200"/>
              </a:spcBef>
              <a:buFont typeface="Arial" charset="0"/>
              <a:buChar char="•"/>
            </a:pPr>
            <a:r>
              <a:rPr lang="en-US" dirty="0">
                <a:solidFill>
                  <a:schemeClr val="bg2"/>
                </a:solidFill>
              </a:rPr>
              <a:t>Considered a “Suspect” ANS water</a:t>
            </a:r>
          </a:p>
          <a:p>
            <a:pPr marL="1056623" lvl="1" indent="-406394">
              <a:spcBef>
                <a:spcPts val="1200"/>
              </a:spcBef>
              <a:buFont typeface="Arial" panose="020B0604020202020204" pitchFamily="34" charset="0"/>
              <a:buChar char="•"/>
              <a:defRPr/>
            </a:pPr>
            <a:r>
              <a:rPr lang="en-US" dirty="0">
                <a:solidFill>
                  <a:schemeClr val="bg2"/>
                </a:solidFill>
              </a:rPr>
              <a:t>No adults have been found at GMR.</a:t>
            </a:r>
          </a:p>
          <a:p>
            <a:pPr marL="1056623" lvl="1" indent="-406394">
              <a:spcBef>
                <a:spcPts val="1200"/>
              </a:spcBef>
              <a:buFont typeface="Arial" panose="020B0604020202020204" pitchFamily="34" charset="0"/>
              <a:buChar char="•"/>
              <a:defRPr/>
            </a:pPr>
            <a:r>
              <a:rPr lang="en-US" dirty="0">
                <a:solidFill>
                  <a:schemeClr val="bg2"/>
                </a:solidFill>
              </a:rPr>
              <a:t>Second independent sample and confirmation of </a:t>
            </a:r>
            <a:r>
              <a:rPr lang="en-US" dirty="0" err="1">
                <a:solidFill>
                  <a:schemeClr val="bg2"/>
                </a:solidFill>
              </a:rPr>
              <a:t>Quagga</a:t>
            </a:r>
            <a:r>
              <a:rPr lang="en-US" dirty="0">
                <a:solidFill>
                  <a:schemeClr val="bg2"/>
                </a:solidFill>
              </a:rPr>
              <a:t> mussel </a:t>
            </a:r>
            <a:r>
              <a:rPr lang="en-US" dirty="0" err="1">
                <a:solidFill>
                  <a:schemeClr val="bg2"/>
                </a:solidFill>
              </a:rPr>
              <a:t>veligers</a:t>
            </a:r>
            <a:r>
              <a:rPr lang="en-US" dirty="0">
                <a:solidFill>
                  <a:schemeClr val="bg2"/>
                </a:solidFill>
              </a:rPr>
              <a:t> needed to be declared a “Positive” ANS water.</a:t>
            </a:r>
          </a:p>
          <a:p>
            <a:pPr marL="406394" indent="-406394">
              <a:spcBef>
                <a:spcPts val="1200"/>
              </a:spcBef>
              <a:buFont typeface="Arial" charset="0"/>
              <a:buChar char="•"/>
            </a:pPr>
            <a:r>
              <a:rPr lang="en-US" dirty="0">
                <a:solidFill>
                  <a:schemeClr val="bg2"/>
                </a:solidFill>
              </a:rPr>
              <a:t>Enacted containment protocol on 8/26/17</a:t>
            </a:r>
          </a:p>
          <a:p>
            <a:pPr marL="406394" indent="-406394">
              <a:buFont typeface="Arial" charset="0"/>
              <a:buChar char="•"/>
            </a:pPr>
            <a:endParaRPr lang="en-US" sz="3400" dirty="0">
              <a:solidFill>
                <a:schemeClr val="tx2"/>
              </a:solidFill>
            </a:endParaRPr>
          </a:p>
          <a:p>
            <a:pPr marL="406394" indent="-406394">
              <a:buFont typeface="Arial" charset="0"/>
              <a:buChar char="•"/>
            </a:pPr>
            <a:endParaRPr lang="en-US" sz="3400" dirty="0">
              <a:solidFill>
                <a:schemeClr val="tx2"/>
              </a:solidFill>
            </a:endParaRPr>
          </a:p>
        </p:txBody>
      </p:sp>
      <p:pic>
        <p:nvPicPr>
          <p:cNvPr id="71684" name="Picture 4"/>
          <p:cNvPicPr>
            <a:picLocks noChangeAspect="1"/>
          </p:cNvPicPr>
          <p:nvPr/>
        </p:nvPicPr>
        <p:blipFill>
          <a:blip r:embed="rId3"/>
          <a:srcRect/>
          <a:stretch>
            <a:fillRect/>
          </a:stretch>
        </p:blipFill>
        <p:spPr bwMode="auto">
          <a:xfrm>
            <a:off x="8407400" y="4724400"/>
            <a:ext cx="4436534" cy="3887893"/>
          </a:xfrm>
          <a:prstGeom prst="rect">
            <a:avLst/>
          </a:prstGeom>
          <a:noFill/>
          <a:ln w="9525">
            <a:noFill/>
            <a:miter lim="800000"/>
            <a:headEnd/>
            <a:tailEnd/>
          </a:ln>
        </p:spPr>
      </p:pic>
      <p:pic>
        <p:nvPicPr>
          <p:cNvPr id="71685" name="Picture 2" descr="http://www.greenmountainreservoir.com/3b732bc0.jpg"/>
          <p:cNvPicPr>
            <a:picLocks noChangeAspect="1" noChangeArrowheads="1"/>
          </p:cNvPicPr>
          <p:nvPr/>
        </p:nvPicPr>
        <p:blipFill>
          <a:blip r:embed="rId4"/>
          <a:srcRect/>
          <a:stretch>
            <a:fillRect/>
          </a:stretch>
        </p:blipFill>
        <p:spPr bwMode="auto">
          <a:xfrm>
            <a:off x="8940800" y="2057400"/>
            <a:ext cx="3108961" cy="254677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3863"/>
            <a:ext cx="13004800" cy="1938337"/>
          </a:xfrm>
        </p:spPr>
        <p:txBody>
          <a:bodyPr>
            <a:normAutofit/>
          </a:bodyPr>
          <a:lstStyle/>
          <a:p>
            <a:pPr algn="ctr" eaLnBrk="1" fontAlgn="auto" hangingPunct="1">
              <a:spcAft>
                <a:spcPts val="0"/>
              </a:spcAft>
              <a:defRPr/>
            </a:pPr>
            <a:r>
              <a:rPr lang="en-US" sz="5400" i="0" dirty="0"/>
              <a:t>Watercraft Inspection &amp; Decontamination (W.I.D.)</a:t>
            </a:r>
          </a:p>
        </p:txBody>
      </p:sp>
      <p:pic>
        <p:nvPicPr>
          <p:cNvPr id="5" name="Picture 4" descr="IMG_546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4200" y="2362200"/>
            <a:ext cx="9428480" cy="62856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130046" tIns="65023" rIns="130046" bIns="65023">
            <a:normAutofit fontScale="85000" lnSpcReduction="10000"/>
          </a:bodyPr>
          <a:lstStyle/>
          <a:p>
            <a:pPr>
              <a:buFont typeface="Arial" charset="0"/>
              <a:buNone/>
              <a:defRPr/>
            </a:pPr>
            <a:r>
              <a:rPr lang="en-US" sz="3800" b="1" i="1" u="sng" dirty="0">
                <a:solidFill>
                  <a:schemeClr val="accent2"/>
                </a:solidFill>
              </a:rPr>
              <a:t>Resident Boats</a:t>
            </a:r>
            <a:r>
              <a:rPr lang="en-US" sz="3800" b="1" u="sng" dirty="0">
                <a:solidFill>
                  <a:schemeClr val="accent2"/>
                </a:solidFill>
              </a:rPr>
              <a:t> </a:t>
            </a:r>
            <a:br>
              <a:rPr lang="en-US" sz="4000" b="1" u="sng" dirty="0">
                <a:solidFill>
                  <a:schemeClr val="accent2"/>
                </a:solidFill>
              </a:rPr>
            </a:br>
            <a:endParaRPr lang="en-US" sz="4000" u="sng" dirty="0"/>
          </a:p>
          <a:p>
            <a:pPr>
              <a:buFont typeface="Arial" charset="0"/>
              <a:buNone/>
              <a:defRPr/>
            </a:pPr>
            <a:r>
              <a:rPr lang="en-US" sz="3500" i="1" dirty="0"/>
              <a:t>The boat must pass a state-certified boat inspection if: </a:t>
            </a:r>
          </a:p>
          <a:p>
            <a:pPr lvl="1">
              <a:buFont typeface="Arial" pitchFamily="34" charset="0"/>
              <a:buChar char="•"/>
              <a:defRPr/>
            </a:pPr>
            <a:r>
              <a:rPr lang="en-US" sz="3500" dirty="0">
                <a:solidFill>
                  <a:schemeClr val="bg2"/>
                </a:solidFill>
              </a:rPr>
              <a:t>The boat has launched in waters outside of Colorado.</a:t>
            </a:r>
          </a:p>
          <a:p>
            <a:pPr lvl="1">
              <a:buFont typeface="Arial" pitchFamily="34" charset="0"/>
              <a:buChar char="•"/>
              <a:defRPr/>
            </a:pPr>
            <a:r>
              <a:rPr lang="en-US" sz="3500" dirty="0">
                <a:solidFill>
                  <a:schemeClr val="bg2"/>
                </a:solidFill>
              </a:rPr>
              <a:t>The boat has launched on any positive waters in Colorado. You must submit the boat to an inspection for ANS prior to leaving the containment body of water.</a:t>
            </a:r>
          </a:p>
          <a:p>
            <a:pPr lvl="1">
              <a:buFont typeface="Arial" pitchFamily="34" charset="0"/>
              <a:buChar char="•"/>
              <a:defRPr/>
            </a:pPr>
            <a:r>
              <a:rPr lang="en-US" sz="3500" dirty="0">
                <a:solidFill>
                  <a:schemeClr val="bg2"/>
                </a:solidFill>
              </a:rPr>
              <a:t>Any reservoir where inspections are required (Prevention). </a:t>
            </a:r>
          </a:p>
          <a:p>
            <a:pPr>
              <a:buFont typeface="Arial" charset="0"/>
              <a:buNone/>
              <a:defRPr/>
            </a:pPr>
            <a:r>
              <a:rPr lang="en-US" sz="3800" b="1" i="1" u="sng" dirty="0">
                <a:solidFill>
                  <a:schemeClr val="accent2"/>
                </a:solidFill>
              </a:rPr>
              <a:t>Out-of-State Boats</a:t>
            </a:r>
            <a:br>
              <a:rPr lang="en-US" sz="4000" b="1" i="1" u="sng" dirty="0">
                <a:solidFill>
                  <a:schemeClr val="accent2"/>
                </a:solidFill>
              </a:rPr>
            </a:br>
            <a:br>
              <a:rPr lang="en-US" sz="4000" i="1" u="sng" dirty="0"/>
            </a:br>
            <a:r>
              <a:rPr lang="en-US" sz="3500" dirty="0"/>
              <a:t>The boat must pass a state-certified ANS inspection if launching in any Colorado lake, reservoir or waterway. </a:t>
            </a:r>
          </a:p>
          <a:p>
            <a:pPr>
              <a:defRPr/>
            </a:pPr>
            <a:endParaRPr lang="en-US" sz="3700" dirty="0">
              <a:solidFill>
                <a:schemeClr val="tx2">
                  <a:lumMod val="50000"/>
                </a:schemeClr>
              </a:solidFill>
              <a:latin typeface="Georgia" pitchFamily="18" charset="0"/>
            </a:endParaRPr>
          </a:p>
        </p:txBody>
      </p:sp>
      <p:sp>
        <p:nvSpPr>
          <p:cNvPr id="4" name="Title 1"/>
          <p:cNvSpPr txBox="1">
            <a:spLocks/>
          </p:cNvSpPr>
          <p:nvPr/>
        </p:nvSpPr>
        <p:spPr>
          <a:xfrm>
            <a:off x="0" y="381000"/>
            <a:ext cx="13004800" cy="2090702"/>
          </a:xfrm>
          <a:prstGeom prst="rect">
            <a:avLst/>
          </a:prstGeom>
        </p:spPr>
        <p:txBody>
          <a:bodyPr lIns="130046" tIns="65023" rIns="130046" bIns="65023"/>
          <a:lstStyle/>
          <a:p>
            <a:pPr algn="ctr" eaLnBrk="0" hangingPunct="0">
              <a:defRPr/>
            </a:pPr>
            <a:r>
              <a:rPr lang="en-US" sz="5400" b="1" dirty="0">
                <a:latin typeface="+mj-lt"/>
                <a:ea typeface="+mj-ea"/>
                <a:cs typeface="+mj-cs"/>
              </a:rPr>
              <a:t>Mandatory Inspection Regulations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lIns="130046" tIns="65023" rIns="130046" bIns="65023"/>
          <a:lstStyle/>
          <a:p>
            <a:r>
              <a:rPr lang="en-US" dirty="0"/>
              <a:t>Types of WIDS</a:t>
            </a:r>
          </a:p>
        </p:txBody>
      </p:sp>
      <p:sp>
        <p:nvSpPr>
          <p:cNvPr id="26627" name="Content Placeholder 2"/>
          <p:cNvSpPr>
            <a:spLocks noGrp="1"/>
          </p:cNvSpPr>
          <p:nvPr>
            <p:ph idx="1"/>
          </p:nvPr>
        </p:nvSpPr>
        <p:spPr>
          <a:xfrm>
            <a:off x="673100" y="1905000"/>
            <a:ext cx="11658600" cy="6553200"/>
          </a:xfrm>
        </p:spPr>
        <p:txBody>
          <a:bodyPr lIns="130046" tIns="65023" rIns="130046" bIns="65023"/>
          <a:lstStyle/>
          <a:p>
            <a:pPr marL="457200" indent="-457200">
              <a:spcBef>
                <a:spcPts val="2000"/>
              </a:spcBef>
              <a:buFont typeface="Arial" pitchFamily="34" charset="0"/>
              <a:buChar char="•"/>
            </a:pPr>
            <a:r>
              <a:rPr lang="en-US" sz="3200" b="1" dirty="0">
                <a:solidFill>
                  <a:schemeClr val="accent2"/>
                </a:solidFill>
              </a:rPr>
              <a:t>Negative Prevention Water </a:t>
            </a:r>
            <a:r>
              <a:rPr lang="en-US" sz="3200" b="1" dirty="0"/>
              <a:t>- </a:t>
            </a:r>
            <a:r>
              <a:rPr lang="en-US" sz="3200" dirty="0"/>
              <a:t>Waters that have never had a verified detection of any ANS, or have been de-listed.</a:t>
            </a:r>
          </a:p>
          <a:p>
            <a:pPr marL="457200" indent="-457200">
              <a:spcBef>
                <a:spcPts val="2000"/>
              </a:spcBef>
              <a:buFont typeface="Arial" pitchFamily="34" charset="0"/>
              <a:buChar char="•"/>
            </a:pPr>
            <a:r>
              <a:rPr lang="en-US" sz="3200" b="1" dirty="0">
                <a:solidFill>
                  <a:schemeClr val="accent2"/>
                </a:solidFill>
              </a:rPr>
              <a:t>Other ANS Positive Water</a:t>
            </a:r>
            <a:r>
              <a:rPr lang="en-US" sz="3200" dirty="0">
                <a:solidFill>
                  <a:schemeClr val="accent2"/>
                </a:solidFill>
              </a:rPr>
              <a:t> </a:t>
            </a:r>
            <a:r>
              <a:rPr lang="en-US" sz="3200" dirty="0"/>
              <a:t>– Waters that have a verified presence of an ANS listed in Chapter 8 regulations other than zebra or quagga mussels.  </a:t>
            </a:r>
          </a:p>
          <a:p>
            <a:pPr lvl="2"/>
            <a:r>
              <a:rPr lang="en-US" sz="2800" dirty="0"/>
              <a:t>Most ANS Positive waters are also prevention waters for mussels and some other ANS.</a:t>
            </a:r>
          </a:p>
          <a:p>
            <a:pPr marL="457200" indent="-457200">
              <a:spcBef>
                <a:spcPts val="2000"/>
              </a:spcBef>
              <a:buFont typeface="Arial" pitchFamily="34" charset="0"/>
              <a:buChar char="•"/>
            </a:pPr>
            <a:r>
              <a:rPr lang="en-US" sz="3200" b="1" dirty="0">
                <a:solidFill>
                  <a:schemeClr val="accent2"/>
                </a:solidFill>
              </a:rPr>
              <a:t>ZQM Containment Water</a:t>
            </a:r>
            <a:r>
              <a:rPr lang="en-US" sz="3200" dirty="0">
                <a:solidFill>
                  <a:schemeClr val="accent2"/>
                </a:solidFill>
              </a:rPr>
              <a:t> </a:t>
            </a:r>
            <a:r>
              <a:rPr lang="en-US" sz="3200" dirty="0"/>
              <a:t>– Waters that have had a verified zebra or </a:t>
            </a:r>
            <a:r>
              <a:rPr lang="en-US" sz="3200" dirty="0" err="1"/>
              <a:t>quagga</a:t>
            </a:r>
            <a:r>
              <a:rPr lang="en-US" sz="3200" dirty="0"/>
              <a:t> mussel detection.</a:t>
            </a:r>
            <a:r>
              <a:rPr lang="en-US" sz="3200" b="1" dirty="0"/>
              <a:t> </a:t>
            </a:r>
          </a:p>
          <a:p>
            <a:pPr marL="457200" indent="-457200">
              <a:spcBef>
                <a:spcPts val="2000"/>
              </a:spcBef>
              <a:buFont typeface="Arial" pitchFamily="34" charset="0"/>
              <a:buChar char="•"/>
            </a:pPr>
            <a:r>
              <a:rPr lang="en-US" sz="3200" b="1" dirty="0">
                <a:solidFill>
                  <a:schemeClr val="accent2"/>
                </a:solidFill>
              </a:rPr>
              <a:t>Off Water WIDS </a:t>
            </a:r>
            <a:r>
              <a:rPr lang="en-US" sz="3200" b="1" dirty="0"/>
              <a:t>– </a:t>
            </a:r>
            <a:r>
              <a:rPr lang="en-US" sz="3200" dirty="0"/>
              <a:t>Authorized Locations that are not at a lake or reservoir (e.g. offices or marine dealers)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lIns="130046" tIns="65023" rIns="130046" bIns="65023"/>
          <a:lstStyle/>
          <a:p>
            <a:pPr algn="ctr" eaLnBrk="1" hangingPunct="1"/>
            <a:r>
              <a:rPr lang="en-US" dirty="0"/>
              <a:t>WID Authorized Locations</a:t>
            </a:r>
          </a:p>
        </p:txBody>
      </p:sp>
      <p:sp>
        <p:nvSpPr>
          <p:cNvPr id="5" name="Rectangle 4"/>
          <p:cNvSpPr/>
          <p:nvPr/>
        </p:nvSpPr>
        <p:spPr>
          <a:xfrm>
            <a:off x="12571307" y="9428480"/>
            <a:ext cx="541867" cy="3251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163458" tIns="81728" rIns="163458" bIns="81728" anchor="ctr"/>
          <a:lstStyle/>
          <a:p>
            <a:pPr algn="ctr" fontAlgn="auto">
              <a:spcBef>
                <a:spcPts val="0"/>
              </a:spcBef>
              <a:spcAft>
                <a:spcPts val="0"/>
              </a:spcAft>
              <a:defRPr/>
            </a:pPr>
            <a:r>
              <a:rPr lang="en-US" sz="1300" b="1" dirty="0">
                <a:solidFill>
                  <a:srgbClr val="000000"/>
                </a:solidFill>
                <a:latin typeface="+mj-lt"/>
                <a:cs typeface="Times New Roman" pitchFamily="18" charset="0"/>
              </a:rPr>
              <a:t>76</a:t>
            </a:r>
          </a:p>
        </p:txBody>
      </p:sp>
      <p:graphicFrame>
        <p:nvGraphicFramePr>
          <p:cNvPr id="6" name="Table 5"/>
          <p:cNvGraphicFramePr>
            <a:graphicFrameLocks noGrp="1"/>
          </p:cNvGraphicFramePr>
          <p:nvPr>
            <p:extLst>
              <p:ext uri="{D42A27DB-BD31-4B8C-83A1-F6EECF244321}">
                <p14:modId xmlns:p14="http://schemas.microsoft.com/office/powerpoint/2010/main" val="919537308"/>
              </p:ext>
            </p:extLst>
          </p:nvPr>
        </p:nvGraphicFramePr>
        <p:xfrm>
          <a:off x="558800" y="1600200"/>
          <a:ext cx="11582392" cy="6400801"/>
        </p:xfrm>
        <a:graphic>
          <a:graphicData uri="http://schemas.openxmlformats.org/drawingml/2006/table">
            <a:tbl>
              <a:tblPr/>
              <a:tblGrid>
                <a:gridCol w="3311871">
                  <a:extLst>
                    <a:ext uri="{9D8B030D-6E8A-4147-A177-3AD203B41FA5}">
                      <a16:colId xmlns:a16="http://schemas.microsoft.com/office/drawing/2014/main" val="20000"/>
                    </a:ext>
                  </a:extLst>
                </a:gridCol>
                <a:gridCol w="829493">
                  <a:extLst>
                    <a:ext uri="{9D8B030D-6E8A-4147-A177-3AD203B41FA5}">
                      <a16:colId xmlns:a16="http://schemas.microsoft.com/office/drawing/2014/main" val="20001"/>
                    </a:ext>
                  </a:extLst>
                </a:gridCol>
                <a:gridCol w="829493">
                  <a:extLst>
                    <a:ext uri="{9D8B030D-6E8A-4147-A177-3AD203B41FA5}">
                      <a16:colId xmlns:a16="http://schemas.microsoft.com/office/drawing/2014/main" val="20002"/>
                    </a:ext>
                  </a:extLst>
                </a:gridCol>
                <a:gridCol w="829493">
                  <a:extLst>
                    <a:ext uri="{9D8B030D-6E8A-4147-A177-3AD203B41FA5}">
                      <a16:colId xmlns:a16="http://schemas.microsoft.com/office/drawing/2014/main" val="20003"/>
                    </a:ext>
                  </a:extLst>
                </a:gridCol>
                <a:gridCol w="829493">
                  <a:extLst>
                    <a:ext uri="{9D8B030D-6E8A-4147-A177-3AD203B41FA5}">
                      <a16:colId xmlns:a16="http://schemas.microsoft.com/office/drawing/2014/main" val="20004"/>
                    </a:ext>
                  </a:extLst>
                </a:gridCol>
                <a:gridCol w="707507">
                  <a:extLst>
                    <a:ext uri="{9D8B030D-6E8A-4147-A177-3AD203B41FA5}">
                      <a16:colId xmlns:a16="http://schemas.microsoft.com/office/drawing/2014/main" val="20005"/>
                    </a:ext>
                  </a:extLst>
                </a:gridCol>
                <a:gridCol w="707507">
                  <a:extLst>
                    <a:ext uri="{9D8B030D-6E8A-4147-A177-3AD203B41FA5}">
                      <a16:colId xmlns:a16="http://schemas.microsoft.com/office/drawing/2014/main" val="20006"/>
                    </a:ext>
                  </a:extLst>
                </a:gridCol>
                <a:gridCol w="707507">
                  <a:extLst>
                    <a:ext uri="{9D8B030D-6E8A-4147-A177-3AD203B41FA5}">
                      <a16:colId xmlns:a16="http://schemas.microsoft.com/office/drawing/2014/main" val="20007"/>
                    </a:ext>
                  </a:extLst>
                </a:gridCol>
                <a:gridCol w="707507">
                  <a:extLst>
                    <a:ext uri="{9D8B030D-6E8A-4147-A177-3AD203B41FA5}">
                      <a16:colId xmlns:a16="http://schemas.microsoft.com/office/drawing/2014/main" val="20008"/>
                    </a:ext>
                  </a:extLst>
                </a:gridCol>
                <a:gridCol w="707507">
                  <a:extLst>
                    <a:ext uri="{9D8B030D-6E8A-4147-A177-3AD203B41FA5}">
                      <a16:colId xmlns:a16="http://schemas.microsoft.com/office/drawing/2014/main" val="20009"/>
                    </a:ext>
                  </a:extLst>
                </a:gridCol>
                <a:gridCol w="707507">
                  <a:extLst>
                    <a:ext uri="{9D8B030D-6E8A-4147-A177-3AD203B41FA5}">
                      <a16:colId xmlns:a16="http://schemas.microsoft.com/office/drawing/2014/main" val="20010"/>
                    </a:ext>
                  </a:extLst>
                </a:gridCol>
                <a:gridCol w="707507">
                  <a:extLst>
                    <a:ext uri="{9D8B030D-6E8A-4147-A177-3AD203B41FA5}">
                      <a16:colId xmlns:a16="http://schemas.microsoft.com/office/drawing/2014/main" val="20011"/>
                    </a:ext>
                  </a:extLst>
                </a:gridCol>
              </a:tblGrid>
              <a:tr h="656717">
                <a:tc gridSpan="12">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Number of Authorized Locations by Entity</a:t>
                      </a: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2000" dirty="0">
                        <a:solidFill>
                          <a:schemeClr val="bg1"/>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656717">
                <a:tc>
                  <a:txBody>
                    <a:bodyPr/>
                    <a:lstStyle/>
                    <a:p>
                      <a:pPr marL="0" marR="0" algn="l">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Entity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632950">
                <a:tc>
                  <a:txBody>
                    <a:bodyPr/>
                    <a:lstStyle/>
                    <a:p>
                      <a:pPr marL="0" marR="0" algn="l">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Colorado Parks &amp; Wildlife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l"/>
                      <a:endParaRPr lang="en-US" sz="2000" dirty="0">
                        <a:solidFill>
                          <a:srgbClr val="00B050"/>
                        </a:solidFill>
                        <a:latin typeface="Trebuchet MS" pitchFamily="34" charset="0"/>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l"/>
                      <a:endParaRPr lang="en-US" sz="2000" dirty="0">
                        <a:solidFill>
                          <a:srgbClr val="00B050"/>
                        </a:solidFill>
                        <a:latin typeface="Trebuchet MS" pitchFamily="34" charset="0"/>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l"/>
                      <a:endParaRPr lang="en-US" sz="2000" dirty="0">
                        <a:solidFill>
                          <a:srgbClr val="00B050"/>
                        </a:solidFill>
                        <a:latin typeface="Trebuchet MS" pitchFamily="34" charset="0"/>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l"/>
                      <a:endParaRPr lang="en-US" sz="2000" dirty="0">
                        <a:solidFill>
                          <a:srgbClr val="00B050"/>
                        </a:solidFill>
                        <a:latin typeface="Trebuchet MS" pitchFamily="34" charset="0"/>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656717">
                <a:tc>
                  <a:txBody>
                    <a:bodyPr/>
                    <a:lstStyle/>
                    <a:p>
                      <a:pPr marL="0" marR="0" algn="l">
                        <a:lnSpc>
                          <a:spcPct val="115000"/>
                        </a:lnSpc>
                        <a:spcBef>
                          <a:spcPts val="0"/>
                        </a:spcBef>
                        <a:spcAft>
                          <a:spcPts val="0"/>
                        </a:spcAft>
                      </a:pPr>
                      <a:r>
                        <a:rPr lang="en-US" sz="2000">
                          <a:solidFill>
                            <a:srgbClr val="00B050"/>
                          </a:solidFill>
                          <a:latin typeface="Trebuchet MS" pitchFamily="34" charset="0"/>
                          <a:ea typeface="Times New Roman"/>
                          <a:cs typeface="Times New Roman"/>
                        </a:rPr>
                        <a:t>State Parks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3"/>
                  </a:ext>
                </a:extLst>
              </a:tr>
              <a:tr h="632950">
                <a:tc>
                  <a:txBody>
                    <a:bodyPr/>
                    <a:lstStyle/>
                    <a:p>
                      <a:pPr marL="0" marR="0" algn="l">
                        <a:lnSpc>
                          <a:spcPct val="115000"/>
                        </a:lnSpc>
                        <a:spcBef>
                          <a:spcPts val="0"/>
                        </a:spcBef>
                        <a:spcAft>
                          <a:spcPts val="0"/>
                        </a:spcAft>
                      </a:pPr>
                      <a:r>
                        <a:rPr lang="en-US" sz="2000">
                          <a:solidFill>
                            <a:srgbClr val="00B050"/>
                          </a:solidFill>
                          <a:latin typeface="Trebuchet MS" pitchFamily="34" charset="0"/>
                          <a:ea typeface="Times New Roman"/>
                          <a:cs typeface="Times New Roman"/>
                        </a:rPr>
                        <a:t>Division of Wildlife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marL="0" marR="0" algn="ctr">
                        <a:lnSpc>
                          <a:spcPct val="115000"/>
                        </a:lnSpc>
                        <a:spcBef>
                          <a:spcPts val="0"/>
                        </a:spcBef>
                        <a:spcAft>
                          <a:spcPts val="0"/>
                        </a:spcAft>
                      </a:pP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4"/>
                  </a:ext>
                </a:extLst>
              </a:tr>
              <a:tr h="632950">
                <a:tc>
                  <a:txBody>
                    <a:bodyPr/>
                    <a:lstStyle/>
                    <a:p>
                      <a:pPr marL="0" marR="0" algn="l">
                        <a:lnSpc>
                          <a:spcPct val="115000"/>
                        </a:lnSpc>
                        <a:spcBef>
                          <a:spcPts val="0"/>
                        </a:spcBef>
                        <a:spcAft>
                          <a:spcPts val="0"/>
                        </a:spcAft>
                      </a:pPr>
                      <a:r>
                        <a:rPr lang="en-US" sz="2000">
                          <a:solidFill>
                            <a:srgbClr val="00B050"/>
                          </a:solidFill>
                          <a:latin typeface="Trebuchet MS" pitchFamily="34" charset="0"/>
                          <a:ea typeface="Times New Roman"/>
                          <a:cs typeface="Times New Roman"/>
                        </a:rPr>
                        <a:t>Larimer County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r h="632950">
                <a:tc>
                  <a:txBody>
                    <a:bodyPr/>
                    <a:lstStyle/>
                    <a:p>
                      <a:pPr marL="0" marR="0" algn="l">
                        <a:lnSpc>
                          <a:spcPct val="115000"/>
                        </a:lnSpc>
                        <a:spcBef>
                          <a:spcPts val="0"/>
                        </a:spcBef>
                        <a:spcAft>
                          <a:spcPts val="0"/>
                        </a:spcAft>
                      </a:pPr>
                      <a:r>
                        <a:rPr lang="en-US" sz="2000">
                          <a:solidFill>
                            <a:srgbClr val="00B050"/>
                          </a:solidFill>
                          <a:latin typeface="Trebuchet MS" pitchFamily="34" charset="0"/>
                          <a:ea typeface="Times New Roman"/>
                          <a:cs typeface="Times New Roman"/>
                        </a:rPr>
                        <a:t>Municipalities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6"/>
                  </a:ext>
                </a:extLst>
              </a:tr>
              <a:tr h="632950">
                <a:tc>
                  <a:txBody>
                    <a:bodyPr/>
                    <a:lstStyle/>
                    <a:p>
                      <a:pPr marL="0" marR="0" algn="l">
                        <a:lnSpc>
                          <a:spcPct val="115000"/>
                        </a:lnSpc>
                        <a:spcBef>
                          <a:spcPts val="0"/>
                        </a:spcBef>
                        <a:spcAft>
                          <a:spcPts val="0"/>
                        </a:spcAft>
                      </a:pPr>
                      <a:r>
                        <a:rPr lang="en-US" sz="2000">
                          <a:solidFill>
                            <a:srgbClr val="00B050"/>
                          </a:solidFill>
                          <a:latin typeface="Trebuchet MS" pitchFamily="34" charset="0"/>
                          <a:ea typeface="Times New Roman"/>
                          <a:cs typeface="Times New Roman"/>
                        </a:rPr>
                        <a:t>National Park Service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632950">
                <a:tc>
                  <a:txBody>
                    <a:bodyPr/>
                    <a:lstStyle/>
                    <a:p>
                      <a:pPr marL="0" marR="0" algn="l">
                        <a:lnSpc>
                          <a:spcPct val="115000"/>
                        </a:lnSpc>
                        <a:spcBef>
                          <a:spcPts val="0"/>
                        </a:spcBef>
                        <a:spcAft>
                          <a:spcPts val="0"/>
                        </a:spcAft>
                      </a:pPr>
                      <a:r>
                        <a:rPr lang="en-US" sz="2000">
                          <a:solidFill>
                            <a:srgbClr val="00B050"/>
                          </a:solidFill>
                          <a:latin typeface="Trebuchet MS" pitchFamily="34" charset="0"/>
                          <a:ea typeface="Times New Roman"/>
                          <a:cs typeface="Times New Roman"/>
                        </a:rPr>
                        <a:t>Private Industry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a:solidFill>
                            <a:srgbClr val="00B050"/>
                          </a:solidFill>
                          <a:latin typeface="Trebuchet MS" pitchFamily="34" charset="0"/>
                          <a:ea typeface="Times New Roman"/>
                          <a:cs typeface="Times New Roman"/>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632950">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Total:</a:t>
                      </a: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35</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209</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112</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89</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73</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74</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a:solidFill>
                            <a:srgbClr val="00B050"/>
                          </a:solidFill>
                          <a:latin typeface="Trebuchet MS" pitchFamily="34" charset="0"/>
                          <a:ea typeface="Times New Roman"/>
                          <a:cs typeface="Times New Roman"/>
                        </a:rPr>
                        <a:t>75</a:t>
                      </a:r>
                      <a:endParaRPr lang="en-US" sz="200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71</a:t>
                      </a: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b="1" dirty="0">
                          <a:solidFill>
                            <a:srgbClr val="00B050"/>
                          </a:solidFill>
                          <a:latin typeface="Trebuchet MS" pitchFamily="34" charset="0"/>
                          <a:ea typeface="Times New Roman"/>
                          <a:cs typeface="Times New Roman"/>
                        </a:rPr>
                        <a:t>71</a:t>
                      </a:r>
                      <a:endParaRPr lang="en-US" sz="2000" dirty="0">
                        <a:solidFill>
                          <a:srgbClr val="00B050"/>
                        </a:solidFill>
                        <a:latin typeface="Trebuchet MS" pitchFamily="34" charset="0"/>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000" dirty="0">
                          <a:solidFill>
                            <a:srgbClr val="00B050"/>
                          </a:solidFill>
                          <a:latin typeface="Trebuchet MS" pitchFamily="34" charset="0"/>
                          <a:ea typeface="Times New Roman"/>
                          <a:cs typeface="Times New Roman"/>
                        </a:rPr>
                        <a:t>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pic>
        <p:nvPicPr>
          <p:cNvPr id="4" name="Picture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1"/>
            <a:ext cx="13004800" cy="9780693"/>
          </a:xfrm>
          <a:prstGeom prst="rect">
            <a:avLst/>
          </a:prstGeom>
          <a:noFill/>
          <a:ln w="3175">
            <a:solidFill>
              <a:schemeClr val="tx1"/>
            </a:solidFill>
            <a:miter lim="800000"/>
            <a:headEnd/>
            <a:tailEnd/>
          </a:ln>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0" y="228600"/>
            <a:ext cx="13004800" cy="1066800"/>
          </a:xfrm>
        </p:spPr>
        <p:txBody>
          <a:bodyPr/>
          <a:lstStyle/>
          <a:p>
            <a:pPr algn="ctr"/>
            <a:r>
              <a:rPr lang="en-US" sz="4400" dirty="0"/>
              <a:t>Statewide Inspection Numbers</a:t>
            </a:r>
          </a:p>
        </p:txBody>
      </p:sp>
      <p:sp>
        <p:nvSpPr>
          <p:cNvPr id="8" name="Content Placeholder 2"/>
          <p:cNvSpPr txBox="1">
            <a:spLocks/>
          </p:cNvSpPr>
          <p:nvPr/>
        </p:nvSpPr>
        <p:spPr>
          <a:xfrm>
            <a:off x="704427" y="1887502"/>
            <a:ext cx="11595947" cy="7215858"/>
          </a:xfrm>
          <a:prstGeom prst="rect">
            <a:avLst/>
          </a:prstGeom>
        </p:spPr>
        <p:txBody>
          <a:bodyPr lIns="130046" tIns="65023" rIns="130046" bIns="65023">
            <a:normAutofit/>
          </a:bodyPr>
          <a:lstStyle/>
          <a:p>
            <a:pPr marL="487672" indent="-487672" eaLnBrk="0">
              <a:spcBef>
                <a:spcPct val="20000"/>
              </a:spcBef>
              <a:buFont typeface="Arial" charset="0"/>
              <a:buChar char="•"/>
              <a:defRPr/>
            </a:pPr>
            <a:endParaRPr lang="en-US" sz="3700" dirty="0">
              <a:solidFill>
                <a:schemeClr val="tx2">
                  <a:lumMod val="50000"/>
                </a:schemeClr>
              </a:solidFill>
              <a:latin typeface="Georgia" pitchFamily="18" charset="0"/>
              <a:cs typeface="Times New Roman" pitchFamily="18" charset="0"/>
            </a:endParaRPr>
          </a:p>
        </p:txBody>
      </p:sp>
      <p:sp>
        <p:nvSpPr>
          <p:cNvPr id="6" name="TextBox 5"/>
          <p:cNvSpPr txBox="1">
            <a:spLocks noChangeArrowheads="1"/>
          </p:cNvSpPr>
          <p:nvPr/>
        </p:nvSpPr>
        <p:spPr bwMode="auto">
          <a:xfrm>
            <a:off x="3073400" y="7924800"/>
            <a:ext cx="7239000" cy="584200"/>
          </a:xfrm>
          <a:prstGeom prst="rect">
            <a:avLst/>
          </a:prstGeom>
          <a:noFill/>
          <a:ln w="9525">
            <a:noFill/>
            <a:miter lim="800000"/>
            <a:headEnd/>
            <a:tailEnd/>
          </a:ln>
        </p:spPr>
        <p:txBody>
          <a:bodyPr>
            <a:spAutoFit/>
          </a:bodyPr>
          <a:lstStyle/>
          <a:p>
            <a:pPr algn="ctr"/>
            <a:r>
              <a:rPr lang="en-US" sz="3200" dirty="0">
                <a:latin typeface="Trebuchet MS" pitchFamily="34" charset="0"/>
              </a:rPr>
              <a:t>Over 4.4 Million Inspections!</a:t>
            </a:r>
          </a:p>
        </p:txBody>
      </p:sp>
      <p:graphicFrame>
        <p:nvGraphicFramePr>
          <p:cNvPr id="7" name="Chart 6"/>
          <p:cNvGraphicFramePr/>
          <p:nvPr>
            <p:extLst>
              <p:ext uri="{D42A27DB-BD31-4B8C-83A1-F6EECF244321}">
                <p14:modId xmlns:p14="http://schemas.microsoft.com/office/powerpoint/2010/main" val="1824679705"/>
              </p:ext>
            </p:extLst>
          </p:nvPr>
        </p:nvGraphicFramePr>
        <p:xfrm>
          <a:off x="177800" y="1143000"/>
          <a:ext cx="12725400" cy="6689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lIns="130046" tIns="65023" rIns="130046" bIns="65023"/>
          <a:lstStyle/>
          <a:p>
            <a:r>
              <a:rPr lang="en-US" sz="5400" i="0" dirty="0"/>
              <a:t>How Are ANS Defined?</a:t>
            </a:r>
          </a:p>
        </p:txBody>
      </p:sp>
      <p:sp>
        <p:nvSpPr>
          <p:cNvPr id="6147" name="Content Placeholder 2"/>
          <p:cNvSpPr>
            <a:spLocks noGrp="1"/>
          </p:cNvSpPr>
          <p:nvPr>
            <p:ph idx="1"/>
          </p:nvPr>
        </p:nvSpPr>
        <p:spPr/>
        <p:txBody>
          <a:bodyPr lIns="130046" tIns="65023" rIns="130046" bIns="65023"/>
          <a:lstStyle/>
          <a:p>
            <a:pPr>
              <a:buFont typeface="Arial" charset="0"/>
              <a:buNone/>
            </a:pPr>
            <a:r>
              <a:rPr lang="en-US" dirty="0"/>
              <a:t>	Aquatic Nuisance Species means exotic or nonnative aquatic wildlife or plant species that have been determined by the commission to pose a significant threat to the aquatic resources or water infrastructure of the state.</a:t>
            </a:r>
          </a:p>
          <a:p>
            <a:pPr>
              <a:buFont typeface="Arial" charset="0"/>
              <a:buNone/>
            </a:pPr>
            <a:endParaRPr lang="en-US" dirty="0"/>
          </a:p>
          <a:p>
            <a:pPr>
              <a:buFont typeface="Arial" charset="0"/>
              <a:buNone/>
            </a:pPr>
            <a:r>
              <a:rPr lang="en-US" dirty="0"/>
              <a:t>State A.N.S. Act, SB08-226</a:t>
            </a:r>
          </a:p>
        </p:txBody>
      </p:sp>
      <p:pic>
        <p:nvPicPr>
          <p:cNvPr id="4" name="Picture 3" descr="giant_floater-zebra_mussel_phil_myer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4400" y="4267200"/>
            <a:ext cx="5099304" cy="38436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228600"/>
            <a:ext cx="13004800" cy="1066800"/>
          </a:xfrm>
        </p:spPr>
        <p:txBody>
          <a:bodyPr/>
          <a:lstStyle/>
          <a:p>
            <a:pPr algn="ctr"/>
            <a:r>
              <a:rPr lang="en-US" sz="4400" dirty="0"/>
              <a:t>Statewide Decontamination Numbers</a:t>
            </a:r>
          </a:p>
        </p:txBody>
      </p:sp>
      <p:graphicFrame>
        <p:nvGraphicFramePr>
          <p:cNvPr id="6" name="Chart 5"/>
          <p:cNvGraphicFramePr/>
          <p:nvPr>
            <p:extLst>
              <p:ext uri="{D42A27DB-BD31-4B8C-83A1-F6EECF244321}">
                <p14:modId xmlns:p14="http://schemas.microsoft.com/office/powerpoint/2010/main" val="3249671004"/>
              </p:ext>
            </p:extLst>
          </p:nvPr>
        </p:nvGraphicFramePr>
        <p:xfrm>
          <a:off x="177800" y="1371600"/>
          <a:ext cx="12649200" cy="7162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13004800" cy="2090737"/>
          </a:xfrm>
        </p:spPr>
        <p:txBody>
          <a:bodyPr>
            <a:normAutofit/>
          </a:bodyPr>
          <a:lstStyle/>
          <a:p>
            <a:pPr algn="ctr" eaLnBrk="1" fontAlgn="auto" hangingPunct="1">
              <a:spcAft>
                <a:spcPts val="0"/>
              </a:spcAft>
              <a:defRPr/>
            </a:pPr>
            <a:r>
              <a:rPr lang="en-US" sz="5400" i="0" cap="none" dirty="0"/>
              <a:t>Infested Mussel Boat Interceptions</a:t>
            </a:r>
          </a:p>
        </p:txBody>
      </p:sp>
      <p:pic>
        <p:nvPicPr>
          <p:cNvPr id="4" name="Picture 2" descr="Q:\Invasive_Species\Pictures\WID\Mussel Boats\20160621_Cherry_Creek_Paddle_Houseboat\MusselBoatCherryCreekEnd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67000"/>
            <a:ext cx="13004800" cy="5181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1159"/>
            <a:ext cx="13004800" cy="769441"/>
          </a:xfrm>
          <a:prstGeom prst="rect">
            <a:avLst/>
          </a:prstGeom>
          <a:noFill/>
        </p:spPr>
        <p:txBody>
          <a:bodyPr wrap="square" rtlCol="0">
            <a:spAutoFit/>
          </a:bodyPr>
          <a:lstStyle/>
          <a:p>
            <a:pPr algn="ctr"/>
            <a:r>
              <a:rPr lang="en-US" sz="4400" b="1" dirty="0"/>
              <a:t>Mussel Boats Intercepted by Entity</a:t>
            </a:r>
          </a:p>
        </p:txBody>
      </p:sp>
      <p:graphicFrame>
        <p:nvGraphicFramePr>
          <p:cNvPr id="6" name="Chart 5"/>
          <p:cNvGraphicFramePr/>
          <p:nvPr>
            <p:extLst>
              <p:ext uri="{D42A27DB-BD31-4B8C-83A1-F6EECF244321}">
                <p14:modId xmlns:p14="http://schemas.microsoft.com/office/powerpoint/2010/main" val="2053853427"/>
              </p:ext>
            </p:extLst>
          </p:nvPr>
        </p:nvGraphicFramePr>
        <p:xfrm>
          <a:off x="139700" y="1143000"/>
          <a:ext cx="12725400" cy="73913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sz="4400" dirty="0"/>
              <a:t>195 Total Interceptions 2009-2018</a:t>
            </a:r>
            <a:br>
              <a:rPr lang="en-US" sz="4400" dirty="0"/>
            </a:br>
            <a:endParaRPr lang="en-US" sz="4400" dirty="0"/>
          </a:p>
        </p:txBody>
      </p:sp>
      <p:sp>
        <p:nvSpPr>
          <p:cNvPr id="33795" name="Content Placeholder 2"/>
          <p:cNvSpPr>
            <a:spLocks noGrp="1"/>
          </p:cNvSpPr>
          <p:nvPr>
            <p:ph idx="1"/>
          </p:nvPr>
        </p:nvSpPr>
        <p:spPr>
          <a:xfrm>
            <a:off x="330200" y="1905000"/>
            <a:ext cx="4267200" cy="6553200"/>
          </a:xfrm>
        </p:spPr>
        <p:txBody>
          <a:bodyPr/>
          <a:lstStyle/>
          <a:p>
            <a:pPr eaLnBrk="1" hangingPunct="1">
              <a:spcBef>
                <a:spcPts val="720"/>
              </a:spcBef>
              <a:buFont typeface="Arial" pitchFamily="34" charset="0"/>
              <a:buChar char="•"/>
            </a:pPr>
            <a:r>
              <a:rPr lang="en-US" sz="2800" dirty="0">
                <a:solidFill>
                  <a:srgbClr val="523F2D"/>
                </a:solidFill>
              </a:rPr>
              <a:t>Pueblo (45)</a:t>
            </a:r>
          </a:p>
          <a:p>
            <a:pPr eaLnBrk="1" hangingPunct="1">
              <a:spcBef>
                <a:spcPts val="720"/>
              </a:spcBef>
              <a:buFont typeface="Arial" pitchFamily="34" charset="0"/>
              <a:buChar char="•"/>
            </a:pPr>
            <a:r>
              <a:rPr lang="en-US" sz="2800" dirty="0" err="1">
                <a:solidFill>
                  <a:srgbClr val="523F2D"/>
                </a:solidFill>
              </a:rPr>
              <a:t>Horsetooth</a:t>
            </a:r>
            <a:r>
              <a:rPr lang="en-US" sz="2800" dirty="0">
                <a:solidFill>
                  <a:srgbClr val="523F2D"/>
                </a:solidFill>
              </a:rPr>
              <a:t> (30)</a:t>
            </a:r>
          </a:p>
          <a:p>
            <a:pPr eaLnBrk="1" hangingPunct="1">
              <a:spcBef>
                <a:spcPts val="720"/>
              </a:spcBef>
              <a:buFont typeface="Arial" pitchFamily="34" charset="0"/>
              <a:buChar char="•"/>
            </a:pPr>
            <a:r>
              <a:rPr lang="en-US" sz="2800" dirty="0">
                <a:solidFill>
                  <a:srgbClr val="523F2D"/>
                </a:solidFill>
              </a:rPr>
              <a:t>Blue Mesa (16)</a:t>
            </a:r>
          </a:p>
          <a:p>
            <a:pPr eaLnBrk="1" hangingPunct="1">
              <a:spcBef>
                <a:spcPts val="720"/>
              </a:spcBef>
              <a:buFont typeface="Arial" pitchFamily="34" charset="0"/>
              <a:buChar char="•"/>
            </a:pPr>
            <a:r>
              <a:rPr lang="en-US" sz="2800" dirty="0">
                <a:solidFill>
                  <a:srgbClr val="523F2D"/>
                </a:solidFill>
              </a:rPr>
              <a:t>6060 Broadway (15)</a:t>
            </a:r>
          </a:p>
          <a:p>
            <a:pPr eaLnBrk="1" hangingPunct="1">
              <a:spcBef>
                <a:spcPts val="720"/>
              </a:spcBef>
              <a:buFont typeface="Arial" pitchFamily="34" charset="0"/>
              <a:buChar char="•"/>
            </a:pPr>
            <a:r>
              <a:rPr lang="en-US" sz="2800" dirty="0">
                <a:solidFill>
                  <a:srgbClr val="523F2D"/>
                </a:solidFill>
              </a:rPr>
              <a:t>Chatfield (13)</a:t>
            </a:r>
          </a:p>
          <a:p>
            <a:pPr eaLnBrk="1" hangingPunct="1">
              <a:spcBef>
                <a:spcPts val="720"/>
              </a:spcBef>
              <a:buFont typeface="Arial" pitchFamily="34" charset="0"/>
              <a:buChar char="•"/>
            </a:pPr>
            <a:r>
              <a:rPr lang="en-US" sz="2800" dirty="0">
                <a:solidFill>
                  <a:srgbClr val="523F2D"/>
                </a:solidFill>
              </a:rPr>
              <a:t>Highline (8)</a:t>
            </a:r>
          </a:p>
          <a:p>
            <a:pPr eaLnBrk="1" hangingPunct="1">
              <a:spcBef>
                <a:spcPts val="720"/>
              </a:spcBef>
              <a:buFont typeface="Arial" pitchFamily="34" charset="0"/>
              <a:buChar char="•"/>
            </a:pPr>
            <a:r>
              <a:rPr lang="en-US" sz="2800" dirty="0">
                <a:solidFill>
                  <a:srgbClr val="523F2D"/>
                </a:solidFill>
              </a:rPr>
              <a:t>Cherry Creek (7)</a:t>
            </a:r>
          </a:p>
          <a:p>
            <a:pPr eaLnBrk="1" hangingPunct="1">
              <a:spcBef>
                <a:spcPts val="720"/>
              </a:spcBef>
              <a:buFont typeface="Arial" pitchFamily="34" charset="0"/>
              <a:buChar char="•"/>
            </a:pPr>
            <a:r>
              <a:rPr lang="en-US" sz="2800" dirty="0" err="1">
                <a:solidFill>
                  <a:srgbClr val="523F2D"/>
                </a:solidFill>
              </a:rPr>
              <a:t>Sweitzer</a:t>
            </a:r>
            <a:r>
              <a:rPr lang="en-US" sz="2800" dirty="0">
                <a:solidFill>
                  <a:srgbClr val="523F2D"/>
                </a:solidFill>
              </a:rPr>
              <a:t> (7)</a:t>
            </a:r>
          </a:p>
          <a:p>
            <a:pPr eaLnBrk="1" hangingPunct="1">
              <a:spcBef>
                <a:spcPts val="720"/>
              </a:spcBef>
              <a:buFont typeface="Arial" pitchFamily="34" charset="0"/>
              <a:buChar char="•"/>
            </a:pPr>
            <a:r>
              <a:rPr lang="en-US" sz="2800" dirty="0">
                <a:solidFill>
                  <a:srgbClr val="523F2D"/>
                </a:solidFill>
              </a:rPr>
              <a:t>Carter (5)</a:t>
            </a:r>
          </a:p>
          <a:p>
            <a:pPr eaLnBrk="1" hangingPunct="1">
              <a:spcBef>
                <a:spcPts val="720"/>
              </a:spcBef>
              <a:buFont typeface="Arial" pitchFamily="34" charset="0"/>
              <a:buChar char="•"/>
            </a:pPr>
            <a:r>
              <a:rPr lang="en-US" sz="2800" dirty="0">
                <a:solidFill>
                  <a:srgbClr val="523F2D"/>
                </a:solidFill>
              </a:rPr>
              <a:t>Eleven Mile (4)</a:t>
            </a:r>
          </a:p>
          <a:p>
            <a:pPr eaLnBrk="1" hangingPunct="1">
              <a:spcBef>
                <a:spcPts val="720"/>
              </a:spcBef>
              <a:buFont typeface="Arial" pitchFamily="34" charset="0"/>
              <a:buChar char="•"/>
            </a:pPr>
            <a:r>
              <a:rPr lang="en-US" sz="2800" dirty="0">
                <a:solidFill>
                  <a:srgbClr val="523F2D"/>
                </a:solidFill>
              </a:rPr>
              <a:t>Ridgway (4)</a:t>
            </a:r>
          </a:p>
          <a:p>
            <a:pPr eaLnBrk="1" hangingPunct="1">
              <a:spcBef>
                <a:spcPts val="720"/>
              </a:spcBef>
            </a:pPr>
            <a:r>
              <a:rPr lang="en-US" sz="2800" dirty="0">
                <a:solidFill>
                  <a:srgbClr val="523F2D"/>
                </a:solidFill>
              </a:rPr>
              <a:t>SW Colorado (5)</a:t>
            </a:r>
          </a:p>
          <a:p>
            <a:pPr eaLnBrk="1" hangingPunct="1">
              <a:spcBef>
                <a:spcPts val="720"/>
              </a:spcBef>
            </a:pPr>
            <a:r>
              <a:rPr lang="en-US" sz="2800" dirty="0">
                <a:solidFill>
                  <a:srgbClr val="523F2D"/>
                </a:solidFill>
              </a:rPr>
              <a:t>Granby (3)</a:t>
            </a:r>
          </a:p>
          <a:p>
            <a:pPr marL="0" indent="0" eaLnBrk="1" hangingPunct="1">
              <a:spcBef>
                <a:spcPts val="720"/>
              </a:spcBef>
              <a:buNone/>
            </a:pPr>
            <a:endParaRPr lang="en-US" sz="2800" dirty="0">
              <a:solidFill>
                <a:srgbClr val="523F2D"/>
              </a:solidFill>
            </a:endParaRPr>
          </a:p>
        </p:txBody>
      </p:sp>
      <p:sp>
        <p:nvSpPr>
          <p:cNvPr id="33796" name="Content Placeholder 3"/>
          <p:cNvSpPr>
            <a:spLocks noGrp="1"/>
          </p:cNvSpPr>
          <p:nvPr>
            <p:ph sz="half" idx="4294967295"/>
          </p:nvPr>
        </p:nvSpPr>
        <p:spPr>
          <a:xfrm>
            <a:off x="4343400" y="1903412"/>
            <a:ext cx="4978400" cy="7392988"/>
          </a:xfrm>
          <a:prstGeom prst="rect">
            <a:avLst/>
          </a:prstGeom>
        </p:spPr>
        <p:txBody>
          <a:bodyPr/>
          <a:lstStyle/>
          <a:p>
            <a:pPr eaLnBrk="1" hangingPunct="1">
              <a:spcBef>
                <a:spcPts val="720"/>
              </a:spcBef>
              <a:buFont typeface="Arial" pitchFamily="34" charset="0"/>
              <a:buChar char="•"/>
            </a:pPr>
            <a:r>
              <a:rPr lang="en-US" sz="2800" dirty="0">
                <a:solidFill>
                  <a:srgbClr val="523F2D"/>
                </a:solidFill>
              </a:rPr>
              <a:t>Great Lakes Marine (3)</a:t>
            </a:r>
          </a:p>
          <a:p>
            <a:pPr eaLnBrk="1" hangingPunct="1">
              <a:spcBef>
                <a:spcPts val="720"/>
              </a:spcBef>
              <a:buFont typeface="Arial" pitchFamily="34" charset="0"/>
              <a:buChar char="•"/>
            </a:pPr>
            <a:r>
              <a:rPr lang="en-US" sz="2800" dirty="0">
                <a:solidFill>
                  <a:srgbClr val="523F2D"/>
                </a:solidFill>
              </a:rPr>
              <a:t>Boulder Reservoir (2)</a:t>
            </a:r>
          </a:p>
          <a:p>
            <a:pPr eaLnBrk="1" hangingPunct="1">
              <a:spcBef>
                <a:spcPts val="720"/>
              </a:spcBef>
              <a:buFont typeface="Arial" pitchFamily="34" charset="0"/>
              <a:buChar char="•"/>
            </a:pPr>
            <a:r>
              <a:rPr lang="en-US" sz="2800" dirty="0">
                <a:solidFill>
                  <a:srgbClr val="523F2D"/>
                </a:solidFill>
              </a:rPr>
              <a:t>Boyd Lake (2)</a:t>
            </a:r>
          </a:p>
          <a:p>
            <a:pPr eaLnBrk="1" hangingPunct="1">
              <a:spcBef>
                <a:spcPts val="720"/>
              </a:spcBef>
              <a:buFont typeface="Arial" pitchFamily="34" charset="0"/>
              <a:buChar char="•"/>
            </a:pPr>
            <a:r>
              <a:rPr lang="en-US" sz="2800" dirty="0">
                <a:solidFill>
                  <a:srgbClr val="523F2D"/>
                </a:solidFill>
              </a:rPr>
              <a:t>Crawford (2)</a:t>
            </a:r>
          </a:p>
          <a:p>
            <a:pPr eaLnBrk="1" hangingPunct="1">
              <a:spcBef>
                <a:spcPts val="720"/>
              </a:spcBef>
              <a:buFont typeface="Arial" pitchFamily="34" charset="0"/>
              <a:buChar char="•"/>
            </a:pPr>
            <a:r>
              <a:rPr lang="en-US" sz="2800" dirty="0">
                <a:solidFill>
                  <a:srgbClr val="523F2D"/>
                </a:solidFill>
              </a:rPr>
              <a:t>Dillon (3)</a:t>
            </a:r>
          </a:p>
          <a:p>
            <a:pPr eaLnBrk="1" hangingPunct="1">
              <a:spcBef>
                <a:spcPts val="720"/>
              </a:spcBef>
              <a:buFont typeface="Arial" pitchFamily="34" charset="0"/>
              <a:buChar char="•"/>
            </a:pPr>
            <a:r>
              <a:rPr lang="en-US" sz="2800" dirty="0">
                <a:solidFill>
                  <a:srgbClr val="523F2D"/>
                </a:solidFill>
              </a:rPr>
              <a:t>Frisco Bay (2)</a:t>
            </a:r>
          </a:p>
          <a:p>
            <a:pPr eaLnBrk="1" hangingPunct="1">
              <a:spcBef>
                <a:spcPts val="720"/>
              </a:spcBef>
              <a:buFont typeface="Arial" pitchFamily="34" charset="0"/>
              <a:buChar char="•"/>
            </a:pPr>
            <a:r>
              <a:rPr lang="en-US" sz="2800" dirty="0">
                <a:solidFill>
                  <a:srgbClr val="523F2D"/>
                </a:solidFill>
              </a:rPr>
              <a:t>Lathrop (2)</a:t>
            </a:r>
          </a:p>
          <a:p>
            <a:pPr eaLnBrk="1" hangingPunct="1">
              <a:spcBef>
                <a:spcPts val="720"/>
              </a:spcBef>
              <a:buFont typeface="Arial" pitchFamily="34" charset="0"/>
              <a:buChar char="•"/>
            </a:pPr>
            <a:r>
              <a:rPr lang="en-US" sz="2800" dirty="0">
                <a:solidFill>
                  <a:srgbClr val="523F2D"/>
                </a:solidFill>
              </a:rPr>
              <a:t>Navajo State Park (2)</a:t>
            </a:r>
          </a:p>
          <a:p>
            <a:pPr eaLnBrk="1" hangingPunct="1">
              <a:spcBef>
                <a:spcPts val="720"/>
              </a:spcBef>
              <a:buFont typeface="Arial" pitchFamily="34" charset="0"/>
              <a:buChar char="•"/>
            </a:pPr>
            <a:r>
              <a:rPr lang="en-US" sz="2800" dirty="0">
                <a:solidFill>
                  <a:srgbClr val="523F2D"/>
                </a:solidFill>
              </a:rPr>
              <a:t>North Sterling (2)</a:t>
            </a:r>
          </a:p>
          <a:p>
            <a:pPr eaLnBrk="1" hangingPunct="1">
              <a:spcBef>
                <a:spcPts val="720"/>
              </a:spcBef>
              <a:buFont typeface="Arial" pitchFamily="34" charset="0"/>
              <a:buChar char="•"/>
            </a:pPr>
            <a:r>
              <a:rPr lang="en-US" sz="2800" dirty="0" err="1">
                <a:solidFill>
                  <a:srgbClr val="523F2D"/>
                </a:solidFill>
              </a:rPr>
              <a:t>Ruedi</a:t>
            </a:r>
            <a:r>
              <a:rPr lang="en-US" sz="2800" dirty="0">
                <a:solidFill>
                  <a:srgbClr val="523F2D"/>
                </a:solidFill>
              </a:rPr>
              <a:t> (2)</a:t>
            </a:r>
          </a:p>
          <a:p>
            <a:pPr eaLnBrk="1" hangingPunct="1">
              <a:spcBef>
                <a:spcPts val="720"/>
              </a:spcBef>
              <a:buFont typeface="Arial" pitchFamily="34" charset="0"/>
              <a:buChar char="•"/>
            </a:pPr>
            <a:r>
              <a:rPr lang="en-US" sz="2800" dirty="0" err="1">
                <a:solidFill>
                  <a:srgbClr val="523F2D"/>
                </a:solidFill>
                <a:cs typeface="Times New Roman" pitchFamily="18" charset="0"/>
              </a:rPr>
              <a:t>Vallecito</a:t>
            </a:r>
            <a:r>
              <a:rPr lang="en-US" sz="2800" dirty="0">
                <a:solidFill>
                  <a:srgbClr val="523F2D"/>
                </a:solidFill>
                <a:cs typeface="Times New Roman" pitchFamily="18" charset="0"/>
              </a:rPr>
              <a:t> (2)</a:t>
            </a:r>
          </a:p>
          <a:p>
            <a:pPr eaLnBrk="1" hangingPunct="1">
              <a:spcBef>
                <a:spcPts val="720"/>
              </a:spcBef>
              <a:buFont typeface="Arial" pitchFamily="34" charset="0"/>
              <a:buChar char="•"/>
            </a:pPr>
            <a:r>
              <a:rPr lang="en-US" sz="2800" dirty="0">
                <a:solidFill>
                  <a:srgbClr val="523F2D"/>
                </a:solidFill>
                <a:cs typeface="Times New Roman" pitchFamily="18" charset="0"/>
              </a:rPr>
              <a:t>Barr Lake</a:t>
            </a:r>
          </a:p>
          <a:p>
            <a:pPr eaLnBrk="1" hangingPunct="1">
              <a:spcBef>
                <a:spcPts val="720"/>
              </a:spcBef>
              <a:buFont typeface="Arial" pitchFamily="34" charset="0"/>
              <a:buChar char="•"/>
            </a:pPr>
            <a:r>
              <a:rPr lang="en-US" sz="2800" dirty="0">
                <a:solidFill>
                  <a:srgbClr val="523F2D"/>
                </a:solidFill>
                <a:cs typeface="Times New Roman" pitchFamily="18" charset="0"/>
              </a:rPr>
              <a:t>Boulder Marine</a:t>
            </a:r>
          </a:p>
          <a:p>
            <a:pPr eaLnBrk="1" hangingPunct="1">
              <a:spcBef>
                <a:spcPts val="720"/>
              </a:spcBef>
              <a:buFont typeface="Arial" pitchFamily="34" charset="0"/>
              <a:buChar char="•"/>
            </a:pPr>
            <a:endParaRPr lang="en-US" sz="2800" dirty="0">
              <a:solidFill>
                <a:srgbClr val="523F2D"/>
              </a:solidFill>
            </a:endParaRPr>
          </a:p>
          <a:p>
            <a:pPr eaLnBrk="1" hangingPunct="1">
              <a:buFont typeface="Arial" pitchFamily="34" charset="0"/>
              <a:buChar char="•"/>
            </a:pPr>
            <a:endParaRPr lang="en-US" sz="3200" dirty="0">
              <a:solidFill>
                <a:srgbClr val="523F2D"/>
              </a:solidFill>
            </a:endParaRPr>
          </a:p>
        </p:txBody>
      </p:sp>
      <p:sp>
        <p:nvSpPr>
          <p:cNvPr id="33797" name="Content Placeholder 3"/>
          <p:cNvSpPr txBox="1">
            <a:spLocks/>
          </p:cNvSpPr>
          <p:nvPr/>
        </p:nvSpPr>
        <p:spPr bwMode="auto">
          <a:xfrm>
            <a:off x="9093200" y="1904436"/>
            <a:ext cx="4551680" cy="7391964"/>
          </a:xfrm>
          <a:prstGeom prst="rect">
            <a:avLst/>
          </a:prstGeom>
          <a:noFill/>
          <a:ln w="9525">
            <a:noFill/>
            <a:miter lim="800000"/>
            <a:headEnd/>
            <a:tailEnd/>
          </a:ln>
        </p:spPr>
        <p:txBody>
          <a:bodyPr lIns="130046" tIns="65023" rIns="130046" bIns="65023"/>
          <a:lstStyle/>
          <a:p>
            <a:pPr marL="487672" indent="-487672">
              <a:spcBef>
                <a:spcPct val="20000"/>
              </a:spcBef>
              <a:buFont typeface="Arial" charset="0"/>
              <a:buChar char="•"/>
            </a:pPr>
            <a:r>
              <a:rPr lang="en-US" sz="2800" dirty="0">
                <a:solidFill>
                  <a:srgbClr val="523F2D"/>
                </a:solidFill>
                <a:latin typeface="+mn-lt"/>
                <a:cs typeface="Times New Roman" pitchFamily="18" charset="0"/>
              </a:rPr>
              <a:t>Canon Marine</a:t>
            </a:r>
          </a:p>
          <a:p>
            <a:pPr marL="487672" indent="-487672">
              <a:spcBef>
                <a:spcPct val="20000"/>
              </a:spcBef>
              <a:buFont typeface="Arial" charset="0"/>
              <a:buChar char="•"/>
            </a:pPr>
            <a:r>
              <a:rPr lang="en-US" sz="2800" dirty="0">
                <a:solidFill>
                  <a:srgbClr val="523F2D"/>
                </a:solidFill>
                <a:latin typeface="+mn-lt"/>
                <a:cs typeface="Times New Roman" pitchFamily="18" charset="0"/>
              </a:rPr>
              <a:t>Clear Creek</a:t>
            </a:r>
          </a:p>
          <a:p>
            <a:pPr marL="487672" indent="-487672">
              <a:spcBef>
                <a:spcPct val="20000"/>
              </a:spcBef>
              <a:buFont typeface="Arial" charset="0"/>
              <a:buChar char="•"/>
            </a:pPr>
            <a:r>
              <a:rPr lang="en-US" sz="2800" dirty="0">
                <a:solidFill>
                  <a:srgbClr val="523F2D"/>
                </a:solidFill>
                <a:latin typeface="+mn-lt"/>
                <a:cs typeface="Times New Roman" pitchFamily="18" charset="0"/>
              </a:rPr>
              <a:t>Grand Junction</a:t>
            </a:r>
          </a:p>
          <a:p>
            <a:pPr marL="487672" indent="-487672">
              <a:spcBef>
                <a:spcPct val="20000"/>
              </a:spcBef>
              <a:buFont typeface="Arial" charset="0"/>
              <a:buChar char="•"/>
            </a:pPr>
            <a:r>
              <a:rPr lang="en-US" sz="2800" dirty="0">
                <a:solidFill>
                  <a:srgbClr val="523F2D"/>
                </a:solidFill>
                <a:latin typeface="+mn-lt"/>
                <a:cs typeface="Times New Roman" pitchFamily="18" charset="0"/>
              </a:rPr>
              <a:t>Grand Lake</a:t>
            </a:r>
          </a:p>
          <a:p>
            <a:pPr marL="487672" indent="-487672">
              <a:spcBef>
                <a:spcPct val="20000"/>
              </a:spcBef>
              <a:buFont typeface="Arial" charset="0"/>
              <a:buChar char="•"/>
            </a:pPr>
            <a:r>
              <a:rPr lang="en-US" sz="2800" dirty="0">
                <a:solidFill>
                  <a:srgbClr val="523F2D"/>
                </a:solidFill>
                <a:latin typeface="+mn-lt"/>
                <a:cs typeface="Times New Roman" pitchFamily="18" charset="0"/>
              </a:rPr>
              <a:t>Jackson</a:t>
            </a:r>
          </a:p>
          <a:p>
            <a:pPr marL="487672" indent="-487672">
              <a:spcBef>
                <a:spcPct val="20000"/>
              </a:spcBef>
              <a:buFont typeface="Arial" charset="0"/>
              <a:buChar char="•"/>
            </a:pPr>
            <a:r>
              <a:rPr lang="en-US" sz="2800" dirty="0">
                <a:solidFill>
                  <a:srgbClr val="523F2D"/>
                </a:solidFill>
                <a:latin typeface="+mn-lt"/>
                <a:cs typeface="Times New Roman" pitchFamily="18" charset="0"/>
              </a:rPr>
              <a:t>McPhee</a:t>
            </a:r>
          </a:p>
          <a:p>
            <a:pPr marL="487672" indent="-487672">
              <a:spcBef>
                <a:spcPct val="20000"/>
              </a:spcBef>
              <a:buFont typeface="Arial" charset="0"/>
              <a:buChar char="•"/>
            </a:pPr>
            <a:r>
              <a:rPr lang="en-US" sz="2800" dirty="0">
                <a:solidFill>
                  <a:srgbClr val="523F2D"/>
                </a:solidFill>
                <a:latin typeface="+mn-lt"/>
                <a:cs typeface="Times New Roman" pitchFamily="18" charset="0"/>
              </a:rPr>
              <a:t>Shadow Mountain</a:t>
            </a:r>
          </a:p>
          <a:p>
            <a:pPr marL="487672" indent="-487672">
              <a:spcBef>
                <a:spcPct val="20000"/>
              </a:spcBef>
              <a:buFont typeface="Arial" charset="0"/>
              <a:buChar char="•"/>
            </a:pPr>
            <a:r>
              <a:rPr lang="en-US" sz="2800" dirty="0">
                <a:solidFill>
                  <a:srgbClr val="523F2D"/>
                </a:solidFill>
                <a:latin typeface="+mn-lt"/>
                <a:cs typeface="Times New Roman" pitchFamily="18" charset="0"/>
              </a:rPr>
              <a:t>Stagecoach</a:t>
            </a:r>
          </a:p>
          <a:p>
            <a:pPr marL="487672" indent="-487672">
              <a:spcBef>
                <a:spcPct val="20000"/>
              </a:spcBef>
              <a:buFont typeface="Arial" charset="0"/>
              <a:buChar char="•"/>
            </a:pPr>
            <a:r>
              <a:rPr lang="en-US" sz="2800" dirty="0">
                <a:solidFill>
                  <a:srgbClr val="523F2D"/>
                </a:solidFill>
                <a:latin typeface="+mn-lt"/>
                <a:cs typeface="Times New Roman" pitchFamily="18" charset="0"/>
              </a:rPr>
              <a:t>Steamboat Lake</a:t>
            </a:r>
          </a:p>
          <a:p>
            <a:pPr marL="487672" indent="-487672">
              <a:spcBef>
                <a:spcPct val="20000"/>
              </a:spcBef>
              <a:buFont typeface="Arial" charset="0"/>
              <a:buChar char="•"/>
            </a:pPr>
            <a:r>
              <a:rPr lang="en-US" sz="2800" dirty="0" err="1">
                <a:solidFill>
                  <a:srgbClr val="523F2D"/>
                </a:solidFill>
                <a:latin typeface="+mn-lt"/>
                <a:cs typeface="Times New Roman" pitchFamily="18" charset="0"/>
              </a:rPr>
              <a:t>Strontia</a:t>
            </a:r>
            <a:r>
              <a:rPr lang="en-US" sz="2800" dirty="0">
                <a:solidFill>
                  <a:srgbClr val="523F2D"/>
                </a:solidFill>
                <a:latin typeface="+mn-lt"/>
                <a:cs typeface="Times New Roman" pitchFamily="18" charset="0"/>
              </a:rPr>
              <a:t> Springs</a:t>
            </a:r>
          </a:p>
          <a:p>
            <a:pPr marL="487672" indent="-487672">
              <a:spcBef>
                <a:spcPct val="20000"/>
              </a:spcBef>
              <a:buFont typeface="Arial" charset="0"/>
              <a:buChar char="•"/>
            </a:pPr>
            <a:r>
              <a:rPr lang="en-US" sz="2800" dirty="0">
                <a:solidFill>
                  <a:srgbClr val="523F2D"/>
                </a:solidFill>
                <a:latin typeface="+mn-lt"/>
                <a:cs typeface="Times New Roman" pitchFamily="18" charset="0"/>
              </a:rPr>
              <a:t>Taylor Park</a:t>
            </a:r>
          </a:p>
          <a:p>
            <a:pPr marL="487672" indent="-487672">
              <a:spcBef>
                <a:spcPct val="20000"/>
              </a:spcBef>
              <a:buFont typeface="Arial" charset="0"/>
              <a:buChar char="•"/>
            </a:pPr>
            <a:r>
              <a:rPr lang="en-US" sz="2800" dirty="0">
                <a:solidFill>
                  <a:srgbClr val="523F2D"/>
                </a:solidFill>
                <a:latin typeface="+mn-lt"/>
                <a:cs typeface="Times New Roman" pitchFamily="18" charset="0"/>
              </a:rPr>
              <a:t>Turquoise Lake</a:t>
            </a:r>
          </a:p>
          <a:p>
            <a:pPr marL="487672" indent="-487672">
              <a:spcBef>
                <a:spcPct val="20000"/>
              </a:spcBef>
              <a:buFont typeface="Arial" charset="0"/>
              <a:buChar char="•"/>
            </a:pPr>
            <a:r>
              <a:rPr lang="en-US" sz="2800" dirty="0">
                <a:solidFill>
                  <a:srgbClr val="523F2D"/>
                </a:solidFill>
                <a:latin typeface="+mn-lt"/>
                <a:cs typeface="Times New Roman" pitchFamily="18" charset="0"/>
              </a:rPr>
              <a:t>Williams Fork</a:t>
            </a:r>
          </a:p>
          <a:p>
            <a:pPr marL="487672" indent="-487672">
              <a:spcBef>
                <a:spcPct val="20000"/>
              </a:spcBef>
              <a:buFont typeface="Arial" charset="0"/>
              <a:buChar char="•"/>
            </a:pPr>
            <a:endParaRPr lang="en-US" sz="3200" dirty="0">
              <a:solidFill>
                <a:srgbClr val="523F2D"/>
              </a:solidFill>
              <a:latin typeface="+mn-lt"/>
              <a:cs typeface="Times New Roman" pitchFamily="18" charset="0"/>
            </a:endParaRPr>
          </a:p>
        </p:txBody>
      </p:sp>
      <p:pic>
        <p:nvPicPr>
          <p:cNvPr id="6" name="Picture 5" descr="KEESLING DECON 5.31.2016 01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4600" y="1828800"/>
            <a:ext cx="3352800"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Mussel Boat Origins 2009-2018</a:t>
            </a:r>
          </a:p>
        </p:txBody>
      </p:sp>
      <p:sp>
        <p:nvSpPr>
          <p:cNvPr id="34819" name="Content Placeholder 2"/>
          <p:cNvSpPr>
            <a:spLocks noGrp="1"/>
          </p:cNvSpPr>
          <p:nvPr>
            <p:ph idx="1"/>
          </p:nvPr>
        </p:nvSpPr>
        <p:spPr>
          <a:xfrm>
            <a:off x="635000" y="1905000"/>
            <a:ext cx="10972800" cy="6553200"/>
          </a:xfrm>
        </p:spPr>
        <p:txBody>
          <a:bodyPr/>
          <a:lstStyle/>
          <a:p>
            <a:pPr eaLnBrk="1" hangingPunct="1">
              <a:spcBef>
                <a:spcPts val="720"/>
              </a:spcBef>
              <a:buFont typeface="Arial" pitchFamily="34" charset="0"/>
              <a:buChar char="•"/>
            </a:pPr>
            <a:r>
              <a:rPr lang="en-US" dirty="0">
                <a:solidFill>
                  <a:srgbClr val="523F2D"/>
                </a:solidFill>
              </a:rPr>
              <a:t>Great Lakes</a:t>
            </a:r>
          </a:p>
          <a:p>
            <a:pPr eaLnBrk="1" hangingPunct="1">
              <a:spcBef>
                <a:spcPts val="720"/>
              </a:spcBef>
              <a:buFont typeface="Arial" pitchFamily="34" charset="0"/>
              <a:buChar char="•"/>
            </a:pPr>
            <a:r>
              <a:rPr lang="en-US" dirty="0">
                <a:solidFill>
                  <a:srgbClr val="523F2D"/>
                </a:solidFill>
              </a:rPr>
              <a:t>Arizona</a:t>
            </a:r>
          </a:p>
          <a:p>
            <a:pPr eaLnBrk="1" hangingPunct="1">
              <a:spcBef>
                <a:spcPts val="720"/>
              </a:spcBef>
              <a:buFont typeface="Arial" pitchFamily="34" charset="0"/>
              <a:buChar char="•"/>
            </a:pPr>
            <a:r>
              <a:rPr lang="en-US" dirty="0">
                <a:solidFill>
                  <a:srgbClr val="523F2D"/>
                </a:solidFill>
              </a:rPr>
              <a:t>California</a:t>
            </a:r>
          </a:p>
          <a:p>
            <a:pPr eaLnBrk="1" hangingPunct="1">
              <a:spcBef>
                <a:spcPts val="720"/>
              </a:spcBef>
              <a:buFont typeface="Arial" pitchFamily="34" charset="0"/>
              <a:buChar char="•"/>
            </a:pPr>
            <a:r>
              <a:rPr lang="en-US" dirty="0">
                <a:solidFill>
                  <a:srgbClr val="523F2D"/>
                </a:solidFill>
              </a:rPr>
              <a:t>Illinois</a:t>
            </a:r>
          </a:p>
          <a:p>
            <a:pPr eaLnBrk="1" hangingPunct="1">
              <a:spcBef>
                <a:spcPts val="720"/>
              </a:spcBef>
              <a:buFont typeface="Arial" pitchFamily="34" charset="0"/>
              <a:buChar char="•"/>
            </a:pPr>
            <a:r>
              <a:rPr lang="en-US" dirty="0">
                <a:solidFill>
                  <a:srgbClr val="523F2D"/>
                </a:solidFill>
              </a:rPr>
              <a:t>Indiana</a:t>
            </a:r>
          </a:p>
          <a:p>
            <a:pPr eaLnBrk="1" hangingPunct="1">
              <a:spcBef>
                <a:spcPts val="720"/>
              </a:spcBef>
              <a:buFont typeface="Arial" pitchFamily="34" charset="0"/>
              <a:buChar char="•"/>
            </a:pPr>
            <a:r>
              <a:rPr lang="en-US" dirty="0">
                <a:solidFill>
                  <a:srgbClr val="523F2D"/>
                </a:solidFill>
              </a:rPr>
              <a:t>Kansas</a:t>
            </a:r>
          </a:p>
          <a:p>
            <a:pPr eaLnBrk="1" hangingPunct="1">
              <a:spcBef>
                <a:spcPts val="720"/>
              </a:spcBef>
              <a:buFont typeface="Arial" pitchFamily="34" charset="0"/>
              <a:buChar char="•"/>
            </a:pPr>
            <a:r>
              <a:rPr lang="en-US" dirty="0">
                <a:solidFill>
                  <a:srgbClr val="523F2D"/>
                </a:solidFill>
              </a:rPr>
              <a:t>Kentucky</a:t>
            </a:r>
          </a:p>
          <a:p>
            <a:pPr eaLnBrk="1" hangingPunct="1">
              <a:spcBef>
                <a:spcPts val="720"/>
              </a:spcBef>
              <a:buFont typeface="Arial" pitchFamily="34" charset="0"/>
              <a:buChar char="•"/>
            </a:pPr>
            <a:r>
              <a:rPr lang="en-US" dirty="0">
                <a:solidFill>
                  <a:srgbClr val="523F2D"/>
                </a:solidFill>
              </a:rPr>
              <a:t>Louisiana</a:t>
            </a:r>
          </a:p>
          <a:p>
            <a:pPr eaLnBrk="1" hangingPunct="1">
              <a:spcBef>
                <a:spcPts val="720"/>
              </a:spcBef>
              <a:buFont typeface="Arial" pitchFamily="34" charset="0"/>
              <a:buChar char="•"/>
            </a:pPr>
            <a:r>
              <a:rPr lang="en-US" dirty="0">
                <a:solidFill>
                  <a:srgbClr val="523F2D"/>
                </a:solidFill>
              </a:rPr>
              <a:t>Michigan</a:t>
            </a:r>
          </a:p>
          <a:p>
            <a:pPr eaLnBrk="1" hangingPunct="1">
              <a:spcBef>
                <a:spcPts val="720"/>
              </a:spcBef>
              <a:buFont typeface="Arial" pitchFamily="34" charset="0"/>
              <a:buChar char="•"/>
            </a:pPr>
            <a:r>
              <a:rPr lang="en-US" dirty="0">
                <a:solidFill>
                  <a:srgbClr val="523F2D"/>
                </a:solidFill>
              </a:rPr>
              <a:t>Minnesota</a:t>
            </a:r>
          </a:p>
          <a:p>
            <a:pPr eaLnBrk="1" hangingPunct="1"/>
            <a:endParaRPr lang="en-US" dirty="0">
              <a:solidFill>
                <a:srgbClr val="523F2D"/>
              </a:solidFill>
            </a:endParaRPr>
          </a:p>
        </p:txBody>
      </p:sp>
      <p:sp>
        <p:nvSpPr>
          <p:cNvPr id="34820" name="Content Placeholder 3"/>
          <p:cNvSpPr>
            <a:spLocks noGrp="1"/>
          </p:cNvSpPr>
          <p:nvPr>
            <p:ph sz="half" idx="4294967295"/>
          </p:nvPr>
        </p:nvSpPr>
        <p:spPr>
          <a:xfrm>
            <a:off x="4368800" y="1901825"/>
            <a:ext cx="5202237" cy="6632575"/>
          </a:xfrm>
          <a:prstGeom prst="rect">
            <a:avLst/>
          </a:prstGeom>
        </p:spPr>
        <p:txBody>
          <a:bodyPr/>
          <a:lstStyle/>
          <a:p>
            <a:pPr eaLnBrk="1" hangingPunct="1">
              <a:spcBef>
                <a:spcPts val="720"/>
              </a:spcBef>
              <a:buFont typeface="Arial" pitchFamily="34" charset="0"/>
              <a:buChar char="•"/>
            </a:pPr>
            <a:r>
              <a:rPr lang="en-US" sz="3400" dirty="0">
                <a:solidFill>
                  <a:srgbClr val="523F2D"/>
                </a:solidFill>
              </a:rPr>
              <a:t>Mississippi</a:t>
            </a:r>
          </a:p>
          <a:p>
            <a:pPr eaLnBrk="1" hangingPunct="1">
              <a:spcBef>
                <a:spcPts val="720"/>
              </a:spcBef>
              <a:buFont typeface="Arial" pitchFamily="34" charset="0"/>
              <a:buChar char="•"/>
            </a:pPr>
            <a:r>
              <a:rPr lang="en-US" sz="3400" dirty="0">
                <a:solidFill>
                  <a:srgbClr val="523F2D"/>
                </a:solidFill>
              </a:rPr>
              <a:t>Missouri</a:t>
            </a:r>
          </a:p>
          <a:p>
            <a:pPr eaLnBrk="1" hangingPunct="1">
              <a:spcBef>
                <a:spcPts val="720"/>
              </a:spcBef>
              <a:buFont typeface="Arial" pitchFamily="34" charset="0"/>
              <a:buChar char="•"/>
            </a:pPr>
            <a:r>
              <a:rPr lang="en-US" sz="3400" dirty="0">
                <a:solidFill>
                  <a:srgbClr val="523F2D"/>
                </a:solidFill>
              </a:rPr>
              <a:t>New York</a:t>
            </a:r>
          </a:p>
          <a:p>
            <a:pPr eaLnBrk="1" hangingPunct="1">
              <a:spcBef>
                <a:spcPts val="720"/>
              </a:spcBef>
              <a:buFont typeface="Arial" pitchFamily="34" charset="0"/>
              <a:buChar char="•"/>
            </a:pPr>
            <a:r>
              <a:rPr lang="en-US" sz="3400" dirty="0">
                <a:solidFill>
                  <a:srgbClr val="523F2D"/>
                </a:solidFill>
              </a:rPr>
              <a:t>Nevada</a:t>
            </a:r>
          </a:p>
          <a:p>
            <a:pPr eaLnBrk="1" hangingPunct="1">
              <a:spcBef>
                <a:spcPts val="720"/>
              </a:spcBef>
              <a:buFont typeface="Arial" pitchFamily="34" charset="0"/>
              <a:buChar char="•"/>
            </a:pPr>
            <a:r>
              <a:rPr lang="en-US" sz="3400" dirty="0">
                <a:solidFill>
                  <a:srgbClr val="523F2D"/>
                </a:solidFill>
              </a:rPr>
              <a:t>Oklahoma</a:t>
            </a:r>
          </a:p>
          <a:p>
            <a:pPr eaLnBrk="1" hangingPunct="1">
              <a:spcBef>
                <a:spcPts val="720"/>
              </a:spcBef>
              <a:buFont typeface="Arial" pitchFamily="34" charset="0"/>
              <a:buChar char="•"/>
            </a:pPr>
            <a:r>
              <a:rPr lang="en-US" sz="3400" dirty="0">
                <a:solidFill>
                  <a:srgbClr val="523F2D"/>
                </a:solidFill>
              </a:rPr>
              <a:t>Ohio</a:t>
            </a:r>
          </a:p>
          <a:p>
            <a:pPr eaLnBrk="1" hangingPunct="1">
              <a:spcBef>
                <a:spcPts val="720"/>
              </a:spcBef>
              <a:buFont typeface="Arial" pitchFamily="34" charset="0"/>
              <a:buChar char="•"/>
            </a:pPr>
            <a:r>
              <a:rPr lang="en-US" sz="3400" dirty="0">
                <a:solidFill>
                  <a:srgbClr val="523F2D"/>
                </a:solidFill>
              </a:rPr>
              <a:t>Pennsylvania</a:t>
            </a:r>
          </a:p>
          <a:p>
            <a:pPr eaLnBrk="1" hangingPunct="1">
              <a:spcBef>
                <a:spcPts val="720"/>
              </a:spcBef>
              <a:buFont typeface="Arial" pitchFamily="34" charset="0"/>
              <a:buChar char="•"/>
            </a:pPr>
            <a:r>
              <a:rPr lang="en-US" sz="3400" dirty="0">
                <a:solidFill>
                  <a:srgbClr val="523F2D"/>
                </a:solidFill>
              </a:rPr>
              <a:t>Texas</a:t>
            </a:r>
          </a:p>
          <a:p>
            <a:pPr eaLnBrk="1" hangingPunct="1">
              <a:spcBef>
                <a:spcPts val="720"/>
              </a:spcBef>
              <a:buFont typeface="Arial" pitchFamily="34" charset="0"/>
              <a:buChar char="•"/>
            </a:pPr>
            <a:r>
              <a:rPr lang="en-US" sz="3400" dirty="0">
                <a:solidFill>
                  <a:srgbClr val="523F2D"/>
                </a:solidFill>
              </a:rPr>
              <a:t>Wisconsin</a:t>
            </a:r>
          </a:p>
          <a:p>
            <a:pPr eaLnBrk="1" hangingPunct="1">
              <a:spcBef>
                <a:spcPts val="720"/>
              </a:spcBef>
              <a:buFont typeface="Arial" pitchFamily="34" charset="0"/>
              <a:buChar char="•"/>
            </a:pPr>
            <a:r>
              <a:rPr lang="en-US" sz="3400" dirty="0">
                <a:solidFill>
                  <a:srgbClr val="523F2D"/>
                </a:solidFill>
              </a:rPr>
              <a:t>14 are Unknown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00" y="2133600"/>
            <a:ext cx="5664200" cy="43768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04800"/>
            <a:ext cx="10972800" cy="1249680"/>
          </a:xfrm>
        </p:spPr>
        <p:txBody>
          <a:bodyPr/>
          <a:lstStyle/>
          <a:p>
            <a:pPr algn="ctr"/>
            <a:r>
              <a:rPr lang="en-US" dirty="0"/>
              <a:t>Lake Powell – A Game Changer</a:t>
            </a:r>
          </a:p>
        </p:txBody>
      </p:sp>
      <p:pic>
        <p:nvPicPr>
          <p:cNvPr id="4" name="Content Placeholder 3" descr="ba28602ca54c807bf1889a2e9708d2b7.jpg"/>
          <p:cNvPicPr>
            <a:picLocks noGrp="1" noChangeAspect="1"/>
          </p:cNvPicPr>
          <p:nvPr>
            <p:ph idx="1"/>
          </p:nvPr>
        </p:nvPicPr>
        <p:blipFill>
          <a:blip r:embed="rId3"/>
          <a:stretch>
            <a:fillRect/>
          </a:stretch>
        </p:blipFill>
        <p:spPr>
          <a:xfrm>
            <a:off x="1244600" y="1524000"/>
            <a:ext cx="10439400" cy="6959599"/>
          </a:xfrm>
        </p:spPr>
      </p:pic>
      <p:pic>
        <p:nvPicPr>
          <p:cNvPr id="5" name="Picture 4" descr="Quagga mussel infestation changing Lake Powell_9377420_ver1.0_640_36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219200"/>
            <a:ext cx="13004800" cy="746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20928"/>
            <a:ext cx="13004799" cy="977452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63600" y="0"/>
            <a:ext cx="10972800" cy="2286000"/>
          </a:xfrm>
        </p:spPr>
        <p:txBody>
          <a:bodyPr lIns="130046" tIns="65023" rIns="130046" bIns="65023">
            <a:normAutofit/>
          </a:bodyPr>
          <a:lstStyle/>
          <a:p>
            <a:pPr algn="ctr">
              <a:defRPr/>
            </a:pPr>
            <a:r>
              <a:rPr lang="en-US" sz="6000" dirty="0"/>
              <a:t>Mussel Boat Origins 2018</a:t>
            </a:r>
            <a:br>
              <a:rPr lang="en-US" sz="6000" dirty="0"/>
            </a:br>
            <a:endParaRPr lang="en-US" sz="6000" dirty="0"/>
          </a:p>
        </p:txBody>
      </p:sp>
      <p:sp>
        <p:nvSpPr>
          <p:cNvPr id="30723" name="Content Placeholder 2"/>
          <p:cNvSpPr>
            <a:spLocks noGrp="1"/>
          </p:cNvSpPr>
          <p:nvPr>
            <p:ph sz="quarter" idx="1"/>
          </p:nvPr>
        </p:nvSpPr>
        <p:spPr>
          <a:xfrm>
            <a:off x="635000" y="2438400"/>
            <a:ext cx="10972800" cy="4572000"/>
          </a:xfrm>
        </p:spPr>
        <p:txBody>
          <a:bodyPr lIns="130046" tIns="65023" rIns="130046" bIns="65023">
            <a:noAutofit/>
          </a:bodyPr>
          <a:lstStyle/>
          <a:p>
            <a:pPr eaLnBrk="1" hangingPunct="1">
              <a:spcBef>
                <a:spcPts val="0"/>
              </a:spcBef>
            </a:pPr>
            <a:r>
              <a:rPr lang="en-US" sz="4000" b="1" dirty="0">
                <a:solidFill>
                  <a:schemeClr val="bg2"/>
                </a:solidFill>
              </a:rPr>
              <a:t>Lake Powell – 40</a:t>
            </a:r>
          </a:p>
          <a:p>
            <a:pPr eaLnBrk="1" hangingPunct="1">
              <a:spcBef>
                <a:spcPts val="0"/>
              </a:spcBef>
            </a:pPr>
            <a:r>
              <a:rPr lang="en-US" sz="4000" dirty="0">
                <a:solidFill>
                  <a:schemeClr val="bg2"/>
                </a:solidFill>
              </a:rPr>
              <a:t>Michigan– 3</a:t>
            </a:r>
          </a:p>
          <a:p>
            <a:pPr eaLnBrk="1" hangingPunct="1">
              <a:spcBef>
                <a:spcPts val="0"/>
              </a:spcBef>
            </a:pPr>
            <a:r>
              <a:rPr lang="en-US" sz="4000" dirty="0">
                <a:solidFill>
                  <a:schemeClr val="bg2"/>
                </a:solidFill>
              </a:rPr>
              <a:t>Arizona – 2</a:t>
            </a:r>
          </a:p>
          <a:p>
            <a:pPr eaLnBrk="1" hangingPunct="1">
              <a:spcBef>
                <a:spcPts val="0"/>
              </a:spcBef>
            </a:pPr>
            <a:r>
              <a:rPr lang="en-US" sz="4000" dirty="0">
                <a:solidFill>
                  <a:schemeClr val="bg2"/>
                </a:solidFill>
              </a:rPr>
              <a:t>Minnesota – 2</a:t>
            </a:r>
          </a:p>
          <a:p>
            <a:pPr eaLnBrk="1" hangingPunct="1">
              <a:spcBef>
                <a:spcPts val="0"/>
              </a:spcBef>
            </a:pPr>
            <a:r>
              <a:rPr lang="en-US" sz="4000" dirty="0">
                <a:solidFill>
                  <a:schemeClr val="bg2"/>
                </a:solidFill>
              </a:rPr>
              <a:t>Missouri - 1</a:t>
            </a:r>
          </a:p>
          <a:p>
            <a:pPr eaLnBrk="1" hangingPunct="1">
              <a:spcBef>
                <a:spcPts val="0"/>
              </a:spcBef>
            </a:pPr>
            <a:r>
              <a:rPr lang="en-US" sz="4000" dirty="0">
                <a:solidFill>
                  <a:schemeClr val="bg2"/>
                </a:solidFill>
              </a:rPr>
              <a:t>Pennsylvania – 1</a:t>
            </a:r>
          </a:p>
          <a:p>
            <a:pPr eaLnBrk="1" hangingPunct="1">
              <a:spcBef>
                <a:spcPts val="0"/>
              </a:spcBef>
            </a:pPr>
            <a:r>
              <a:rPr lang="en-US" sz="4000" dirty="0">
                <a:solidFill>
                  <a:schemeClr val="bg2"/>
                </a:solidFill>
              </a:rPr>
              <a:t>Illinois – 1</a:t>
            </a:r>
          </a:p>
          <a:p>
            <a:pPr eaLnBrk="1" hangingPunct="1">
              <a:spcBef>
                <a:spcPts val="0"/>
              </a:spcBef>
            </a:pPr>
            <a:r>
              <a:rPr lang="en-US" sz="4000" dirty="0">
                <a:solidFill>
                  <a:schemeClr val="bg2"/>
                </a:solidFill>
              </a:rPr>
              <a:t>Kansas - 1</a:t>
            </a:r>
            <a:br>
              <a:rPr lang="en-US" sz="4000" dirty="0">
                <a:solidFill>
                  <a:schemeClr val="bg2"/>
                </a:solidFill>
              </a:rPr>
            </a:br>
            <a:endParaRPr lang="en-US" sz="4000" dirty="0">
              <a:solidFill>
                <a:schemeClr val="bg2"/>
              </a:solidFill>
            </a:endParaRPr>
          </a:p>
        </p:txBody>
      </p:sp>
      <p:pic>
        <p:nvPicPr>
          <p:cNvPr id="6" name="Picture 5"/>
          <p:cNvPicPr/>
          <p:nvPr/>
        </p:nvPicPr>
        <p:blipFill>
          <a:blip r:embed="rId3" cstate="print">
            <a:extLst>
              <a:ext uri="{28A0092B-C50C-407E-A947-70E740481C1C}">
                <a14:useLocalDpi xmlns:a14="http://schemas.microsoft.com/office/drawing/2010/main"/>
              </a:ext>
            </a:extLst>
          </a:blip>
          <a:stretch>
            <a:fillRect/>
          </a:stretch>
        </p:blipFill>
        <p:spPr>
          <a:xfrm rot="5400000">
            <a:off x="6926580" y="2623820"/>
            <a:ext cx="6924040" cy="4724400"/>
          </a:xfrm>
          <a:prstGeom prst="rect">
            <a:avLst/>
          </a:prstGeom>
          <a:ln>
            <a:solidFill>
              <a:schemeClr val="tx1"/>
            </a:solidFill>
          </a:ln>
        </p:spPr>
      </p:pic>
    </p:spTree>
    <p:extLst>
      <p:ext uri="{BB962C8B-B14F-4D97-AF65-F5344CB8AC3E}">
        <p14:creationId xmlns:p14="http://schemas.microsoft.com/office/powerpoint/2010/main" val="330593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0" y="1371600"/>
            <a:ext cx="13004800" cy="2090737"/>
          </a:xfrm>
        </p:spPr>
        <p:txBody>
          <a:bodyPr/>
          <a:lstStyle/>
          <a:p>
            <a:pPr algn="ctr"/>
            <a:r>
              <a:rPr lang="en-US" sz="5400" i="0" dirty="0"/>
              <a:t>QC, Biologists, Hatcheries, Researchers</a:t>
            </a:r>
          </a:p>
        </p:txBody>
      </p:sp>
      <p:pic>
        <p:nvPicPr>
          <p:cNvPr id="4" name="Picture 3" descr="Mini Boat Jo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581987" y="2819400"/>
            <a:ext cx="5635413" cy="4226560"/>
          </a:xfrm>
          <a:prstGeom prst="rect">
            <a:avLst/>
          </a:prstGeom>
          <a:ln>
            <a:noFill/>
          </a:ln>
          <a:effectLst>
            <a:outerShdw blurRad="292100" dist="139700" dir="2700000" algn="tl" rotWithShape="0">
              <a:srgbClr val="333333">
                <a:alpha val="65000"/>
              </a:srgbClr>
            </a:outerShdw>
          </a:effectLst>
        </p:spPr>
      </p:pic>
      <p:pic>
        <p:nvPicPr>
          <p:cNvPr id="38916" name="Picture 4" descr="22041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828" y="2819400"/>
            <a:ext cx="5642187" cy="42265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lIns="130046" tIns="65023" rIns="130046" bIns="65023"/>
          <a:lstStyle/>
          <a:p>
            <a:r>
              <a:rPr lang="en-US" dirty="0"/>
              <a:t>Quality Assurance</a:t>
            </a:r>
          </a:p>
        </p:txBody>
      </p:sp>
      <p:sp>
        <p:nvSpPr>
          <p:cNvPr id="36867" name="Content Placeholder 2"/>
          <p:cNvSpPr>
            <a:spLocks noGrp="1"/>
          </p:cNvSpPr>
          <p:nvPr>
            <p:ph idx="1"/>
          </p:nvPr>
        </p:nvSpPr>
        <p:spPr>
          <a:xfrm>
            <a:off x="939800" y="3124200"/>
            <a:ext cx="6705600" cy="5562600"/>
          </a:xfrm>
        </p:spPr>
        <p:txBody>
          <a:bodyPr lIns="130046" tIns="65023" rIns="130046" bIns="65023"/>
          <a:lstStyle/>
          <a:p>
            <a:pPr lvl="1">
              <a:spcBef>
                <a:spcPts val="1200"/>
              </a:spcBef>
              <a:buFont typeface="Arial" pitchFamily="34" charset="0"/>
              <a:buChar char="•"/>
            </a:pPr>
            <a:r>
              <a:rPr lang="en-US" sz="3400" dirty="0">
                <a:solidFill>
                  <a:schemeClr val="bg2"/>
                </a:solidFill>
              </a:rPr>
              <a:t>Required in ANS Regulations.</a:t>
            </a:r>
          </a:p>
          <a:p>
            <a:pPr lvl="1">
              <a:spcBef>
                <a:spcPts val="1200"/>
              </a:spcBef>
              <a:buFont typeface="Arial" pitchFamily="34" charset="0"/>
              <a:buChar char="•"/>
            </a:pPr>
            <a:r>
              <a:rPr lang="en-US" sz="3400" dirty="0">
                <a:solidFill>
                  <a:schemeClr val="bg2"/>
                </a:solidFill>
              </a:rPr>
              <a:t>Ensure consistency of implementation of WID Protocols across jurisdictions.</a:t>
            </a:r>
          </a:p>
          <a:p>
            <a:pPr lvl="1">
              <a:spcBef>
                <a:spcPts val="1200"/>
              </a:spcBef>
              <a:buFont typeface="Arial" pitchFamily="34" charset="0"/>
              <a:buChar char="•"/>
            </a:pPr>
            <a:r>
              <a:rPr lang="en-US" sz="3400" dirty="0">
                <a:solidFill>
                  <a:schemeClr val="bg2"/>
                </a:solidFill>
              </a:rPr>
              <a:t>Provide support to field stations.</a:t>
            </a:r>
          </a:p>
          <a:p>
            <a:pPr lvl="1">
              <a:spcBef>
                <a:spcPts val="1200"/>
              </a:spcBef>
              <a:buFont typeface="Arial" pitchFamily="34" charset="0"/>
              <a:buChar char="•"/>
            </a:pPr>
            <a:endParaRPr lang="en-US" sz="3400" dirty="0">
              <a:solidFill>
                <a:schemeClr val="bg2"/>
              </a:solidFill>
            </a:endParaRPr>
          </a:p>
        </p:txBody>
      </p:sp>
      <p:pic>
        <p:nvPicPr>
          <p:cNvPr id="36868" name="Picture 3" descr="Stillwater_2 01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3000" y="2942802"/>
            <a:ext cx="5157329" cy="386799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rusty front high res provided by Minnesota Sea Grant .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8536" y="4343400"/>
            <a:ext cx="3605464" cy="2362200"/>
          </a:xfrm>
          <a:prstGeom prst="rect">
            <a:avLst/>
          </a:prstGeom>
          <a:noFill/>
          <a:ln w="9525">
            <a:noFill/>
            <a:miter lim="800000"/>
            <a:headEnd/>
            <a:tailEnd/>
          </a:ln>
        </p:spPr>
      </p:pic>
      <p:sp>
        <p:nvSpPr>
          <p:cNvPr id="8199" name="Content Placeholder 6"/>
          <p:cNvSpPr>
            <a:spLocks noGrp="1"/>
          </p:cNvSpPr>
          <p:nvPr>
            <p:ph sz="quarter" idx="4294967295"/>
          </p:nvPr>
        </p:nvSpPr>
        <p:spPr>
          <a:xfrm>
            <a:off x="7154863" y="3276600"/>
            <a:ext cx="5748337" cy="5619750"/>
          </a:xfrm>
          <a:prstGeom prst="rect">
            <a:avLst/>
          </a:prstGeom>
        </p:spPr>
        <p:txBody>
          <a:bodyPr/>
          <a:lstStyle/>
          <a:p>
            <a:pPr>
              <a:spcBef>
                <a:spcPts val="1200"/>
              </a:spcBef>
              <a:buFont typeface="Arial" pitchFamily="34" charset="0"/>
              <a:buChar char="•"/>
            </a:pPr>
            <a:r>
              <a:rPr lang="en-US" sz="3000" dirty="0"/>
              <a:t>African elodea</a:t>
            </a:r>
          </a:p>
          <a:p>
            <a:pPr>
              <a:spcBef>
                <a:spcPts val="1200"/>
              </a:spcBef>
              <a:buFont typeface="Arial" pitchFamily="34" charset="0"/>
              <a:buChar char="•"/>
            </a:pPr>
            <a:r>
              <a:rPr lang="en-US" sz="3000" dirty="0"/>
              <a:t>Brazilian egeria</a:t>
            </a:r>
          </a:p>
          <a:p>
            <a:pPr>
              <a:spcBef>
                <a:spcPts val="1200"/>
              </a:spcBef>
              <a:buFont typeface="Arial" pitchFamily="34" charset="0"/>
              <a:buChar char="•"/>
            </a:pPr>
            <a:r>
              <a:rPr lang="en-US" sz="3000" dirty="0"/>
              <a:t>Eurasian </a:t>
            </a:r>
            <a:r>
              <a:rPr lang="en-US" sz="3000" dirty="0" err="1"/>
              <a:t>watermilfoil</a:t>
            </a:r>
            <a:endParaRPr lang="en-US" sz="3000" dirty="0"/>
          </a:p>
          <a:p>
            <a:pPr>
              <a:spcBef>
                <a:spcPts val="1200"/>
              </a:spcBef>
              <a:buFont typeface="Arial" pitchFamily="34" charset="0"/>
              <a:buChar char="•"/>
            </a:pPr>
            <a:r>
              <a:rPr lang="en-US" sz="3000" dirty="0"/>
              <a:t>Giant </a:t>
            </a:r>
            <a:r>
              <a:rPr lang="en-US" sz="3000" dirty="0" err="1"/>
              <a:t>salvinia</a:t>
            </a:r>
            <a:endParaRPr lang="en-US" sz="3000" dirty="0"/>
          </a:p>
          <a:p>
            <a:pPr>
              <a:spcBef>
                <a:spcPts val="1200"/>
              </a:spcBef>
              <a:buFont typeface="Arial" pitchFamily="34" charset="0"/>
              <a:buChar char="•"/>
            </a:pPr>
            <a:r>
              <a:rPr lang="en-US" sz="3000" dirty="0"/>
              <a:t>Water hyacinth</a:t>
            </a:r>
          </a:p>
          <a:p>
            <a:pPr>
              <a:spcBef>
                <a:spcPts val="1200"/>
              </a:spcBef>
              <a:buFont typeface="Arial" pitchFamily="34" charset="0"/>
              <a:buChar char="•"/>
            </a:pPr>
            <a:r>
              <a:rPr lang="en-US" sz="3000" dirty="0" err="1"/>
              <a:t>Hydrilla</a:t>
            </a:r>
            <a:endParaRPr lang="en-US" sz="3000" dirty="0"/>
          </a:p>
          <a:p>
            <a:pPr>
              <a:spcBef>
                <a:spcPts val="1200"/>
              </a:spcBef>
              <a:buFont typeface="Arial" pitchFamily="34" charset="0"/>
              <a:buChar char="•"/>
            </a:pPr>
            <a:r>
              <a:rPr lang="en-US" sz="3000" dirty="0" err="1"/>
              <a:t>Parrotfeather</a:t>
            </a:r>
            <a:endParaRPr lang="en-US" sz="3000" dirty="0"/>
          </a:p>
          <a:p>
            <a:pPr>
              <a:spcBef>
                <a:spcPts val="1200"/>
              </a:spcBef>
              <a:buFont typeface="Arial" pitchFamily="34" charset="0"/>
              <a:buChar char="•"/>
            </a:pPr>
            <a:r>
              <a:rPr lang="en-US" sz="3000" dirty="0"/>
              <a:t>Yellow floating heart</a:t>
            </a:r>
          </a:p>
        </p:txBody>
      </p:sp>
      <p:pic>
        <p:nvPicPr>
          <p:cNvPr id="8" name="Picture 7" descr="Eurasian_watermilfoil_crop_Joe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17200" y="5181600"/>
            <a:ext cx="1459898" cy="2133600"/>
          </a:xfrm>
          <a:prstGeom prst="rect">
            <a:avLst/>
          </a:prstGeom>
          <a:ln>
            <a:noFill/>
          </a:ln>
          <a:effectLst>
            <a:outerShdw blurRad="292100" dist="139700" dir="2700000" algn="tl" rotWithShape="0">
              <a:srgbClr val="333333">
                <a:alpha val="65000"/>
              </a:srgbClr>
            </a:outerShdw>
          </a:effectLst>
        </p:spPr>
      </p:pic>
      <p:sp>
        <p:nvSpPr>
          <p:cNvPr id="8195" name="Title 1"/>
          <p:cNvSpPr>
            <a:spLocks noGrp="1"/>
          </p:cNvSpPr>
          <p:nvPr>
            <p:ph type="title"/>
          </p:nvPr>
        </p:nvSpPr>
        <p:spPr/>
        <p:txBody>
          <a:bodyPr/>
          <a:lstStyle/>
          <a:p>
            <a:pPr algn="ctr"/>
            <a:r>
              <a:rPr lang="en-US" dirty="0"/>
              <a:t>What A.N.S. Are We Concerned About?</a:t>
            </a:r>
          </a:p>
        </p:txBody>
      </p:sp>
      <p:sp>
        <p:nvSpPr>
          <p:cNvPr id="8196" name="Text Placeholder 3"/>
          <p:cNvSpPr>
            <a:spLocks noGrp="1"/>
          </p:cNvSpPr>
          <p:nvPr>
            <p:ph type="body" idx="4294967295"/>
          </p:nvPr>
        </p:nvSpPr>
        <p:spPr>
          <a:xfrm>
            <a:off x="833437" y="2452688"/>
            <a:ext cx="5745163" cy="909637"/>
          </a:xfrm>
          <a:prstGeom prst="rect">
            <a:avLst/>
          </a:prstGeom>
        </p:spPr>
        <p:txBody>
          <a:bodyPr/>
          <a:lstStyle/>
          <a:p>
            <a:r>
              <a:rPr lang="en-US" sz="3200" b="1" dirty="0"/>
              <a:t>Animals</a:t>
            </a:r>
          </a:p>
        </p:txBody>
      </p:sp>
      <p:sp>
        <p:nvSpPr>
          <p:cNvPr id="8198" name="Text Placeholder 5"/>
          <p:cNvSpPr>
            <a:spLocks noGrp="1"/>
          </p:cNvSpPr>
          <p:nvPr>
            <p:ph type="body" sz="quarter" idx="4294967295"/>
          </p:nvPr>
        </p:nvSpPr>
        <p:spPr>
          <a:xfrm>
            <a:off x="7146925" y="2452688"/>
            <a:ext cx="5959475" cy="909637"/>
          </a:xfrm>
          <a:prstGeom prst="rect">
            <a:avLst/>
          </a:prstGeom>
        </p:spPr>
        <p:txBody>
          <a:bodyPr/>
          <a:lstStyle/>
          <a:p>
            <a:r>
              <a:rPr lang="en-US" sz="3200" b="1" dirty="0"/>
              <a:t>Plants</a:t>
            </a:r>
          </a:p>
        </p:txBody>
      </p:sp>
      <p:sp>
        <p:nvSpPr>
          <p:cNvPr id="8197" name="Content Placeholder 4"/>
          <p:cNvSpPr>
            <a:spLocks noGrp="1"/>
          </p:cNvSpPr>
          <p:nvPr>
            <p:ph idx="1"/>
          </p:nvPr>
        </p:nvSpPr>
        <p:spPr>
          <a:xfrm>
            <a:off x="787400" y="3200400"/>
            <a:ext cx="4648200" cy="6553200"/>
          </a:xfrm>
        </p:spPr>
        <p:txBody>
          <a:bodyPr/>
          <a:lstStyle/>
          <a:p>
            <a:pPr>
              <a:spcBef>
                <a:spcPts val="1200"/>
              </a:spcBef>
            </a:pPr>
            <a:r>
              <a:rPr lang="en-US" sz="3000" dirty="0"/>
              <a:t>Zebra Mussels</a:t>
            </a:r>
          </a:p>
          <a:p>
            <a:pPr>
              <a:spcBef>
                <a:spcPts val="1200"/>
              </a:spcBef>
            </a:pPr>
            <a:r>
              <a:rPr lang="en-US" sz="3000" dirty="0" err="1"/>
              <a:t>Quagga</a:t>
            </a:r>
            <a:r>
              <a:rPr lang="en-US" sz="3000" dirty="0"/>
              <a:t> Mussels</a:t>
            </a:r>
          </a:p>
          <a:p>
            <a:pPr>
              <a:spcBef>
                <a:spcPts val="1200"/>
              </a:spcBef>
            </a:pPr>
            <a:r>
              <a:rPr lang="en-US" sz="3000" dirty="0"/>
              <a:t>New Zealand </a:t>
            </a:r>
            <a:r>
              <a:rPr lang="en-US" sz="3000" dirty="0" err="1"/>
              <a:t>Mudsnails</a:t>
            </a:r>
            <a:endParaRPr lang="en-US" sz="3000" dirty="0"/>
          </a:p>
          <a:p>
            <a:pPr>
              <a:spcBef>
                <a:spcPts val="1200"/>
              </a:spcBef>
            </a:pPr>
            <a:r>
              <a:rPr lang="en-US" sz="3000" dirty="0"/>
              <a:t>Rusty Crayfish</a:t>
            </a:r>
          </a:p>
          <a:p>
            <a:pPr>
              <a:spcBef>
                <a:spcPts val="1200"/>
              </a:spcBef>
            </a:pPr>
            <a:r>
              <a:rPr lang="en-US" sz="3000" dirty="0"/>
              <a:t>Spiny Waterflea</a:t>
            </a:r>
          </a:p>
          <a:p>
            <a:pPr>
              <a:spcBef>
                <a:spcPts val="1200"/>
              </a:spcBef>
            </a:pPr>
            <a:r>
              <a:rPr lang="en-US" sz="3000" dirty="0"/>
              <a:t>Fishhook </a:t>
            </a:r>
            <a:r>
              <a:rPr lang="en-US" sz="3000" dirty="0" err="1"/>
              <a:t>Waterflea</a:t>
            </a:r>
            <a:endParaRPr lang="en-US" sz="3000" dirty="0"/>
          </a:p>
          <a:p>
            <a:pPr>
              <a:spcBef>
                <a:spcPts val="1200"/>
              </a:spcBef>
            </a:pPr>
            <a:r>
              <a:rPr lang="en-US" sz="3000" dirty="0"/>
              <a:t>Asian Carp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lIns="130046" tIns="65023" rIns="130046" bIns="65023"/>
          <a:lstStyle/>
          <a:p>
            <a:r>
              <a:rPr lang="en-US" dirty="0"/>
              <a:t>Quality Assurance</a:t>
            </a:r>
          </a:p>
        </p:txBody>
      </p:sp>
      <p:sp>
        <p:nvSpPr>
          <p:cNvPr id="37891" name="Content Placeholder 2"/>
          <p:cNvSpPr>
            <a:spLocks noGrp="1"/>
          </p:cNvSpPr>
          <p:nvPr>
            <p:ph idx="1"/>
          </p:nvPr>
        </p:nvSpPr>
        <p:spPr/>
        <p:txBody>
          <a:bodyPr lIns="130046" tIns="65023" rIns="130046" bIns="65023"/>
          <a:lstStyle/>
          <a:p>
            <a:pPr>
              <a:spcBef>
                <a:spcPts val="1200"/>
              </a:spcBef>
              <a:buNone/>
            </a:pPr>
            <a:r>
              <a:rPr lang="en-US" dirty="0">
                <a:solidFill>
                  <a:schemeClr val="bg2"/>
                </a:solidFill>
              </a:rPr>
              <a:t>Types:</a:t>
            </a:r>
          </a:p>
          <a:p>
            <a:pPr lvl="1">
              <a:spcBef>
                <a:spcPts val="1200"/>
              </a:spcBef>
              <a:buFont typeface="Arial" pitchFamily="34" charset="0"/>
              <a:buChar char="•"/>
            </a:pPr>
            <a:r>
              <a:rPr lang="en-US" dirty="0">
                <a:solidFill>
                  <a:schemeClr val="bg2"/>
                </a:solidFill>
              </a:rPr>
              <a:t>Secret Shopper Evaluations</a:t>
            </a:r>
          </a:p>
          <a:p>
            <a:pPr lvl="1">
              <a:spcBef>
                <a:spcPts val="1200"/>
              </a:spcBef>
              <a:buFont typeface="Arial" pitchFamily="34" charset="0"/>
              <a:buChar char="•"/>
            </a:pPr>
            <a:r>
              <a:rPr lang="en-US" dirty="0">
                <a:solidFill>
                  <a:schemeClr val="bg2"/>
                </a:solidFill>
              </a:rPr>
              <a:t>Announced Visits</a:t>
            </a:r>
          </a:p>
          <a:p>
            <a:pPr lvl="1">
              <a:spcBef>
                <a:spcPts val="1200"/>
              </a:spcBef>
              <a:buFont typeface="Arial" pitchFamily="34" charset="0"/>
              <a:buChar char="•"/>
            </a:pPr>
            <a:r>
              <a:rPr lang="en-US" dirty="0">
                <a:solidFill>
                  <a:schemeClr val="bg2"/>
                </a:solidFill>
              </a:rPr>
              <a:t>On the Job Training</a:t>
            </a:r>
          </a:p>
          <a:p>
            <a:pPr lvl="1">
              <a:spcBef>
                <a:spcPts val="1200"/>
              </a:spcBef>
              <a:buFont typeface="Arial" pitchFamily="34" charset="0"/>
              <a:buChar char="•"/>
            </a:pPr>
            <a:r>
              <a:rPr lang="en-US" dirty="0">
                <a:solidFill>
                  <a:schemeClr val="bg2"/>
                </a:solidFill>
              </a:rPr>
              <a:t>Customer Service Evaluations</a:t>
            </a:r>
          </a:p>
          <a:p>
            <a:pPr lvl="1">
              <a:spcBef>
                <a:spcPts val="1200"/>
              </a:spcBef>
              <a:buFont typeface="Arial" pitchFamily="34" charset="0"/>
              <a:buChar char="•"/>
            </a:pPr>
            <a:r>
              <a:rPr lang="en-US" dirty="0">
                <a:solidFill>
                  <a:schemeClr val="bg2"/>
                </a:solidFill>
              </a:rPr>
              <a:t>Data Review</a:t>
            </a:r>
          </a:p>
          <a:p>
            <a:pPr lvl="1">
              <a:spcBef>
                <a:spcPts val="1200"/>
              </a:spcBef>
              <a:buFont typeface="Arial" pitchFamily="34" charset="0"/>
              <a:buChar char="•"/>
            </a:pPr>
            <a:r>
              <a:rPr lang="en-US" dirty="0">
                <a:solidFill>
                  <a:schemeClr val="bg2"/>
                </a:solidFill>
              </a:rPr>
              <a:t>Active Management by Supervisors or Program </a:t>
            </a:r>
          </a:p>
          <a:p>
            <a:pPr lvl="2">
              <a:spcBef>
                <a:spcPts val="1200"/>
              </a:spcBef>
              <a:buFont typeface="Arial" pitchFamily="34" charset="0"/>
              <a:buChar char="•"/>
            </a:pPr>
            <a:r>
              <a:rPr lang="en-US" dirty="0">
                <a:solidFill>
                  <a:schemeClr val="bg2"/>
                </a:solidFill>
              </a:rPr>
              <a:t>Checking Data Entry</a:t>
            </a:r>
          </a:p>
          <a:p>
            <a:pPr lvl="2">
              <a:spcBef>
                <a:spcPts val="1200"/>
              </a:spcBef>
              <a:buFont typeface="Arial" pitchFamily="34" charset="0"/>
              <a:buChar char="•"/>
            </a:pPr>
            <a:r>
              <a:rPr lang="en-US" dirty="0">
                <a:solidFill>
                  <a:schemeClr val="bg2"/>
                </a:solidFill>
              </a:rPr>
              <a:t>Assisting staff with inspections or decontaminations</a:t>
            </a:r>
          </a:p>
        </p:txBody>
      </p:sp>
      <p:pic>
        <p:nvPicPr>
          <p:cNvPr id="5" name="Picture 4" descr="IMG_442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0600" y="2133600"/>
            <a:ext cx="4985173" cy="33234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p:nvPr>
        </p:nvSpPr>
        <p:spPr/>
        <p:txBody>
          <a:bodyPr lIns="130046" tIns="65023" rIns="130046" bIns="65023"/>
          <a:lstStyle/>
          <a:p>
            <a:pPr eaLnBrk="1" hangingPunct="1"/>
            <a:r>
              <a:rPr lang="en-US" dirty="0"/>
              <a:t>State Fish Hatchery Units</a:t>
            </a:r>
          </a:p>
        </p:txBody>
      </p:sp>
      <p:sp>
        <p:nvSpPr>
          <p:cNvPr id="3" name="Content Placeholder 2"/>
          <p:cNvSpPr>
            <a:spLocks noGrp="1"/>
          </p:cNvSpPr>
          <p:nvPr>
            <p:ph idx="1"/>
          </p:nvPr>
        </p:nvSpPr>
        <p:spPr>
          <a:xfrm>
            <a:off x="939800" y="2057400"/>
            <a:ext cx="6019800" cy="6553200"/>
          </a:xfrm>
        </p:spPr>
        <p:txBody>
          <a:bodyPr lIns="130046" tIns="65023" rIns="130046" bIns="65023">
            <a:noAutofit/>
          </a:bodyPr>
          <a:lstStyle/>
          <a:p>
            <a:pPr>
              <a:lnSpc>
                <a:spcPct val="120000"/>
              </a:lnSpc>
              <a:spcBef>
                <a:spcPts val="284"/>
              </a:spcBef>
              <a:spcAft>
                <a:spcPts val="284"/>
              </a:spcAft>
              <a:buFont typeface="Arial" pitchFamily="34" charset="0"/>
              <a:buChar char="•"/>
              <a:defRPr/>
            </a:pPr>
            <a:r>
              <a:rPr lang="en-US" dirty="0"/>
              <a:t>Annual Fish Health Inspections                                                </a:t>
            </a:r>
          </a:p>
          <a:p>
            <a:pPr>
              <a:lnSpc>
                <a:spcPct val="120000"/>
              </a:lnSpc>
              <a:spcBef>
                <a:spcPts val="284"/>
              </a:spcBef>
              <a:spcAft>
                <a:spcPts val="284"/>
              </a:spcAft>
              <a:buFont typeface="Arial" pitchFamily="34" charset="0"/>
              <a:buChar char="•"/>
              <a:defRPr/>
            </a:pPr>
            <a:r>
              <a:rPr lang="en-US" dirty="0"/>
              <a:t>Hazard Analysis and Critical Control Point Planning</a:t>
            </a:r>
          </a:p>
          <a:p>
            <a:pPr>
              <a:lnSpc>
                <a:spcPct val="120000"/>
              </a:lnSpc>
              <a:spcBef>
                <a:spcPts val="284"/>
              </a:spcBef>
              <a:spcAft>
                <a:spcPts val="284"/>
              </a:spcAft>
              <a:buFont typeface="Arial" pitchFamily="34" charset="0"/>
              <a:buChar char="•"/>
              <a:defRPr/>
            </a:pPr>
            <a:r>
              <a:rPr lang="en-US" dirty="0"/>
              <a:t>Preventative Measures </a:t>
            </a:r>
          </a:p>
          <a:p>
            <a:pPr lvl="1">
              <a:lnSpc>
                <a:spcPct val="120000"/>
              </a:lnSpc>
              <a:spcBef>
                <a:spcPts val="284"/>
              </a:spcBef>
              <a:spcAft>
                <a:spcPts val="284"/>
              </a:spcAft>
              <a:buFont typeface="Arial" pitchFamily="34" charset="0"/>
              <a:buChar char="•"/>
              <a:defRPr/>
            </a:pPr>
            <a:r>
              <a:rPr lang="en-US" sz="3400" dirty="0">
                <a:solidFill>
                  <a:schemeClr val="bg2"/>
                </a:solidFill>
              </a:rPr>
              <a:t>Wild Spawn &amp; Fish/Egg Transfer</a:t>
            </a:r>
          </a:p>
        </p:txBody>
      </p:sp>
      <p:pic>
        <p:nvPicPr>
          <p:cNvPr id="4" name="Picture 3" descr="hatchery ma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8600" y="2362200"/>
            <a:ext cx="6068058"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lIns="130046" tIns="65023" rIns="130046" bIns="65023"/>
          <a:lstStyle/>
          <a:p>
            <a:pPr eaLnBrk="1" hangingPunct="1"/>
            <a:r>
              <a:rPr lang="en-US" dirty="0"/>
              <a:t>ANS Crews &amp; Aquatic Biologists</a:t>
            </a:r>
          </a:p>
        </p:txBody>
      </p:sp>
      <p:sp>
        <p:nvSpPr>
          <p:cNvPr id="40962" name="Content Placeholder 2"/>
          <p:cNvSpPr>
            <a:spLocks noGrp="1"/>
          </p:cNvSpPr>
          <p:nvPr>
            <p:ph idx="1"/>
          </p:nvPr>
        </p:nvSpPr>
        <p:spPr>
          <a:xfrm>
            <a:off x="558800" y="1981200"/>
            <a:ext cx="6096000" cy="6553200"/>
          </a:xfrm>
        </p:spPr>
        <p:txBody>
          <a:bodyPr lIns="130046" tIns="65023" rIns="130046" bIns="65023"/>
          <a:lstStyle/>
          <a:p>
            <a:pPr>
              <a:lnSpc>
                <a:spcPct val="120000"/>
              </a:lnSpc>
              <a:spcBef>
                <a:spcPts val="284"/>
              </a:spcBef>
              <a:spcAft>
                <a:spcPts val="284"/>
              </a:spcAft>
              <a:buFont typeface="Arial" pitchFamily="34" charset="0"/>
              <a:buChar char="•"/>
            </a:pPr>
            <a:r>
              <a:rPr lang="en-US" dirty="0">
                <a:solidFill>
                  <a:schemeClr val="accent2"/>
                </a:solidFill>
              </a:rPr>
              <a:t>Boats and all field equipment must be decontaminated in                         between each use</a:t>
            </a:r>
          </a:p>
          <a:p>
            <a:pPr>
              <a:lnSpc>
                <a:spcPct val="120000"/>
              </a:lnSpc>
              <a:spcBef>
                <a:spcPts val="284"/>
              </a:spcBef>
              <a:spcAft>
                <a:spcPts val="284"/>
              </a:spcAft>
              <a:buFont typeface="Arial" pitchFamily="34" charset="0"/>
              <a:buChar char="•"/>
            </a:pPr>
            <a:r>
              <a:rPr lang="en-US" dirty="0"/>
              <a:t>Biologists have their own  decontamination unit</a:t>
            </a:r>
          </a:p>
          <a:p>
            <a:pPr>
              <a:lnSpc>
                <a:spcPct val="120000"/>
              </a:lnSpc>
              <a:spcBef>
                <a:spcPts val="284"/>
              </a:spcBef>
              <a:spcAft>
                <a:spcPts val="284"/>
              </a:spcAft>
              <a:buFont typeface="Arial" pitchFamily="34" charset="0"/>
              <a:buChar char="•"/>
            </a:pPr>
            <a:r>
              <a:rPr lang="en-US" dirty="0"/>
              <a:t>They should be green sealed with receipt</a:t>
            </a:r>
          </a:p>
          <a:p>
            <a:pPr>
              <a:lnSpc>
                <a:spcPct val="120000"/>
              </a:lnSpc>
              <a:spcBef>
                <a:spcPts val="284"/>
              </a:spcBef>
              <a:spcAft>
                <a:spcPts val="284"/>
              </a:spcAft>
              <a:buFont typeface="Arial" pitchFamily="34" charset="0"/>
              <a:buChar char="•"/>
            </a:pPr>
            <a:r>
              <a:rPr lang="en-US" dirty="0"/>
              <a:t>HAACP for Biologists</a:t>
            </a:r>
          </a:p>
        </p:txBody>
      </p:sp>
      <p:pic>
        <p:nvPicPr>
          <p:cNvPr id="5" name="Picture 4" descr="IMG_4958_Bes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02400" y="2438400"/>
            <a:ext cx="6177280" cy="520192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lIns="130046" tIns="65023" rIns="130046" bIns="65023"/>
          <a:lstStyle/>
          <a:p>
            <a:pPr algn="ctr" eaLnBrk="1" hangingPunct="1"/>
            <a:r>
              <a:rPr lang="en-US" dirty="0"/>
              <a:t>Western State Programs</a:t>
            </a:r>
          </a:p>
        </p:txBody>
      </p:sp>
      <p:sp>
        <p:nvSpPr>
          <p:cNvPr id="41988" name="Content Placeholder 2"/>
          <p:cNvSpPr txBox="1">
            <a:spLocks/>
          </p:cNvSpPr>
          <p:nvPr/>
        </p:nvSpPr>
        <p:spPr bwMode="auto">
          <a:xfrm>
            <a:off x="6121400" y="2362200"/>
            <a:ext cx="6096000" cy="4267200"/>
          </a:xfrm>
          <a:prstGeom prst="rect">
            <a:avLst/>
          </a:prstGeom>
          <a:noFill/>
          <a:ln w="9525">
            <a:noFill/>
            <a:miter lim="800000"/>
            <a:headEnd/>
            <a:tailEnd/>
          </a:ln>
        </p:spPr>
        <p:txBody>
          <a:bodyPr lIns="130046" tIns="65023" rIns="130046" bIns="65023"/>
          <a:lstStyle/>
          <a:p>
            <a:pPr marL="487672" indent="-487672" eaLnBrk="0">
              <a:spcBef>
                <a:spcPct val="20000"/>
              </a:spcBef>
              <a:buFont typeface="Arial" charset="0"/>
              <a:buChar char="•"/>
            </a:pPr>
            <a:r>
              <a:rPr lang="en-US" sz="3400" dirty="0">
                <a:latin typeface="+mn-lt"/>
              </a:rPr>
              <a:t>All states and provinces in the West now have ANS Programs.</a:t>
            </a:r>
          </a:p>
          <a:p>
            <a:pPr marL="487672" indent="-487672" eaLnBrk="0">
              <a:spcBef>
                <a:spcPct val="20000"/>
              </a:spcBef>
              <a:buFont typeface="Arial" charset="0"/>
              <a:buChar char="•"/>
            </a:pPr>
            <a:r>
              <a:rPr lang="en-US" sz="3400" dirty="0">
                <a:latin typeface="+mn-lt"/>
              </a:rPr>
              <a:t>Many are still unfunded or underfunded.</a:t>
            </a:r>
          </a:p>
          <a:p>
            <a:pPr marL="487672" indent="-487672" eaLnBrk="0">
              <a:spcBef>
                <a:spcPct val="20000"/>
              </a:spcBef>
              <a:buFont typeface="Arial" charset="0"/>
              <a:buChar char="•"/>
            </a:pPr>
            <a:r>
              <a:rPr lang="en-US" sz="3400" dirty="0">
                <a:latin typeface="+mn-lt"/>
              </a:rPr>
              <a:t>All are understaffed.</a:t>
            </a:r>
          </a:p>
          <a:p>
            <a:pPr marL="487672" indent="-487672" eaLnBrk="0">
              <a:spcBef>
                <a:spcPct val="20000"/>
              </a:spcBef>
              <a:buFont typeface="Arial" charset="0"/>
              <a:buChar char="•"/>
            </a:pPr>
            <a:r>
              <a:rPr lang="en-US" sz="3400" dirty="0">
                <a:latin typeface="+mn-lt"/>
              </a:rPr>
              <a:t>Western states and provinces are connected and helping each other.</a:t>
            </a:r>
          </a:p>
        </p:txBody>
      </p:sp>
      <p:pic>
        <p:nvPicPr>
          <p:cNvPr id="6" name="Picture 5" descr="ANS_WRP_WIDModels_2016_wCanad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 y="1447800"/>
            <a:ext cx="5257800" cy="7010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1168400" y="457200"/>
            <a:ext cx="10972800" cy="2090737"/>
          </a:xfrm>
        </p:spPr>
        <p:txBody>
          <a:bodyPr/>
          <a:lstStyle/>
          <a:p>
            <a:pPr algn="ctr"/>
            <a:r>
              <a:rPr lang="en-US" sz="5400" i="0" dirty="0"/>
              <a:t>Priority #1 - Education!</a:t>
            </a:r>
          </a:p>
        </p:txBody>
      </p:sp>
      <p:pic>
        <p:nvPicPr>
          <p:cNvPr id="5" name="Picture 4" descr="IMG_007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1500" y="1769160"/>
            <a:ext cx="9321800" cy="6215281"/>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19853"/>
            <a:ext cx="13004800" cy="1613747"/>
          </a:xfrm>
          <a:prstGeom prst="rect">
            <a:avLst/>
          </a:prstGeom>
        </p:spPr>
        <p:txBody>
          <a:bodyPr lIns="130046" tIns="65023" rIns="130046" bIns="65023"/>
          <a:lstStyle/>
          <a:p>
            <a:pPr algn="ctr" fontAlgn="auto">
              <a:spcAft>
                <a:spcPts val="0"/>
              </a:spcAft>
              <a:defRPr/>
            </a:pPr>
            <a:r>
              <a:rPr lang="en-US" sz="4400" b="1" dirty="0">
                <a:latin typeface="+mj-lt"/>
                <a:ea typeface="+mj-ea"/>
                <a:cs typeface="+mj-cs"/>
              </a:rPr>
              <a:t>Education </a:t>
            </a:r>
            <a:r>
              <a:rPr lang="en-US" sz="4400" b="1" u="sng" dirty="0">
                <a:latin typeface="+mj-lt"/>
                <a:ea typeface="+mj-ea"/>
                <a:cs typeface="+mj-cs"/>
              </a:rPr>
              <a:t>IS</a:t>
            </a:r>
            <a:r>
              <a:rPr lang="en-US" sz="4400" b="1" dirty="0">
                <a:latin typeface="+mj-lt"/>
                <a:ea typeface="+mj-ea"/>
                <a:cs typeface="+mj-cs"/>
              </a:rPr>
              <a:t> the Most Important Thing!</a:t>
            </a:r>
          </a:p>
        </p:txBody>
      </p:sp>
      <p:sp>
        <p:nvSpPr>
          <p:cNvPr id="46083" name="Content Placeholder 2"/>
          <p:cNvSpPr>
            <a:spLocks noGrp="1"/>
          </p:cNvSpPr>
          <p:nvPr>
            <p:ph idx="1"/>
          </p:nvPr>
        </p:nvSpPr>
        <p:spPr>
          <a:xfrm>
            <a:off x="635000" y="2438400"/>
            <a:ext cx="5562600" cy="4953000"/>
          </a:xfrm>
        </p:spPr>
        <p:txBody>
          <a:bodyPr lIns="130046" tIns="65023" rIns="130046" bIns="65023"/>
          <a:lstStyle/>
          <a:p>
            <a:pPr eaLnBrk="1" hangingPunct="1">
              <a:spcBef>
                <a:spcPts val="200"/>
              </a:spcBef>
              <a:buFont typeface="Arial" pitchFamily="34" charset="0"/>
              <a:buChar char="•"/>
            </a:pPr>
            <a:r>
              <a:rPr lang="en-US" dirty="0">
                <a:solidFill>
                  <a:schemeClr val="bg2"/>
                </a:solidFill>
              </a:rPr>
              <a:t>We can’t be on every water body all the time.</a:t>
            </a:r>
          </a:p>
          <a:p>
            <a:pPr eaLnBrk="1" hangingPunct="1">
              <a:spcBef>
                <a:spcPts val="200"/>
              </a:spcBef>
              <a:buFont typeface="Arial" pitchFamily="34" charset="0"/>
              <a:buChar char="•"/>
            </a:pPr>
            <a:r>
              <a:rPr lang="en-US" dirty="0">
                <a:solidFill>
                  <a:schemeClr val="bg2"/>
                </a:solidFill>
              </a:rPr>
              <a:t>If each boater, angler and professional clean their boats and gear in between uses, we will stop the spread of ANS.</a:t>
            </a:r>
          </a:p>
          <a:p>
            <a:pPr eaLnBrk="1" hangingPunct="1">
              <a:spcBef>
                <a:spcPts val="200"/>
              </a:spcBef>
              <a:buFont typeface="Arial" pitchFamily="34" charset="0"/>
              <a:buChar char="•"/>
            </a:pPr>
            <a:r>
              <a:rPr lang="en-US" dirty="0">
                <a:solidFill>
                  <a:schemeClr val="bg2"/>
                </a:solidFill>
              </a:rPr>
              <a:t>Consistency in messaging is key.</a:t>
            </a:r>
          </a:p>
        </p:txBody>
      </p:sp>
      <p:pic>
        <p:nvPicPr>
          <p:cNvPr id="7" name="Picture 6" descr="IMG_21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73800" y="2743200"/>
            <a:ext cx="6502400" cy="43552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5400" y="533400"/>
            <a:ext cx="9144000" cy="1249680"/>
          </a:xfrm>
        </p:spPr>
        <p:txBody>
          <a:bodyPr lIns="130046" tIns="65023" rIns="130046" bIns="65023"/>
          <a:lstStyle/>
          <a:p>
            <a:r>
              <a:rPr lang="en-US" i="0" dirty="0"/>
              <a:t>Education = Priority #1</a:t>
            </a:r>
          </a:p>
        </p:txBody>
      </p:sp>
      <p:sp>
        <p:nvSpPr>
          <p:cNvPr id="3" name="Content Placeholder 2"/>
          <p:cNvSpPr>
            <a:spLocks noGrp="1"/>
          </p:cNvSpPr>
          <p:nvPr>
            <p:ph idx="1"/>
          </p:nvPr>
        </p:nvSpPr>
        <p:spPr>
          <a:xfrm>
            <a:off x="635000" y="1828800"/>
            <a:ext cx="8534400" cy="6553200"/>
          </a:xfrm>
        </p:spPr>
        <p:txBody>
          <a:bodyPr lIns="130046" tIns="65023" rIns="130046" bIns="65023"/>
          <a:lstStyle/>
          <a:p>
            <a:pPr algn="l">
              <a:spcBef>
                <a:spcPts val="1200"/>
              </a:spcBef>
              <a:buFont typeface="Arial" pitchFamily="34" charset="0"/>
              <a:buChar char="•"/>
              <a:defRPr/>
            </a:pPr>
            <a:r>
              <a:rPr lang="en-US" sz="3000" dirty="0">
                <a:solidFill>
                  <a:srgbClr val="523F2D"/>
                </a:solidFill>
              </a:rPr>
              <a:t>Each inspection is a face to face educational contact.</a:t>
            </a:r>
          </a:p>
          <a:p>
            <a:pPr algn="l">
              <a:spcBef>
                <a:spcPts val="1200"/>
              </a:spcBef>
              <a:buFont typeface="Arial" pitchFamily="34" charset="0"/>
              <a:buChar char="•"/>
              <a:defRPr/>
            </a:pPr>
            <a:r>
              <a:rPr lang="en-US" sz="3000" dirty="0">
                <a:solidFill>
                  <a:schemeClr val="accent2">
                    <a:lumMod val="75000"/>
                  </a:schemeClr>
                </a:solidFill>
              </a:rPr>
              <a:t>CPW trains 700 inspectors per year…</a:t>
            </a:r>
          </a:p>
          <a:p>
            <a:pPr algn="l">
              <a:spcBef>
                <a:spcPts val="1200"/>
              </a:spcBef>
              <a:buFont typeface="Arial" pitchFamily="34" charset="0"/>
              <a:buChar char="•"/>
              <a:defRPr/>
            </a:pPr>
            <a:r>
              <a:rPr lang="en-US" sz="3000" dirty="0">
                <a:solidFill>
                  <a:schemeClr val="accent2">
                    <a:lumMod val="75000"/>
                  </a:schemeClr>
                </a:solidFill>
              </a:rPr>
              <a:t>YOU train 86,000 boaters per year through…                450,000+ inspections per year!</a:t>
            </a:r>
          </a:p>
          <a:p>
            <a:pPr algn="l">
              <a:spcBef>
                <a:spcPts val="1200"/>
              </a:spcBef>
              <a:buFont typeface="Arial" pitchFamily="34" charset="0"/>
              <a:buChar char="•"/>
              <a:defRPr/>
            </a:pPr>
            <a:endParaRPr lang="en-US" sz="3000" dirty="0">
              <a:solidFill>
                <a:srgbClr val="523F2D"/>
              </a:solidFill>
            </a:endParaRPr>
          </a:p>
          <a:p>
            <a:pPr algn="l">
              <a:spcBef>
                <a:spcPts val="1200"/>
              </a:spcBef>
              <a:buFont typeface="Arial" pitchFamily="34" charset="0"/>
              <a:buChar char="•"/>
              <a:defRPr/>
            </a:pPr>
            <a:r>
              <a:rPr lang="en-US" sz="3000" dirty="0">
                <a:solidFill>
                  <a:srgbClr val="523F2D"/>
                </a:solidFill>
              </a:rPr>
              <a:t>Clean, Drain, Dry!</a:t>
            </a:r>
          </a:p>
          <a:p>
            <a:pPr lvl="1" algn="l">
              <a:spcBef>
                <a:spcPts val="1200"/>
              </a:spcBef>
              <a:buFont typeface="Arial" pitchFamily="34" charset="0"/>
              <a:buChar char="•"/>
              <a:defRPr/>
            </a:pPr>
            <a:r>
              <a:rPr lang="en-US" dirty="0">
                <a:solidFill>
                  <a:srgbClr val="523F2D"/>
                </a:solidFill>
              </a:rPr>
              <a:t>No Water, No Mud, No Plants, No Mussels!</a:t>
            </a:r>
          </a:p>
          <a:p>
            <a:pPr algn="l">
              <a:spcBef>
                <a:spcPts val="1200"/>
              </a:spcBef>
              <a:buFont typeface="Arial" pitchFamily="34" charset="0"/>
              <a:buChar char="•"/>
              <a:defRPr/>
            </a:pPr>
            <a:r>
              <a:rPr lang="en-US" sz="3000" dirty="0">
                <a:solidFill>
                  <a:srgbClr val="523F2D"/>
                </a:solidFill>
              </a:rPr>
              <a:t>Boaters NEED to know how to do this themselves when they boat at waters without inspections.</a:t>
            </a:r>
          </a:p>
        </p:txBody>
      </p:sp>
      <p:pic>
        <p:nvPicPr>
          <p:cNvPr id="5" name="Picture 4" descr="Boaters Guide to ANS Brochure FINAL 2016_Page_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9400" y="304800"/>
            <a:ext cx="3657600" cy="8229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Grp="1" noChangeArrowheads="1"/>
          </p:cNvSpPr>
          <p:nvPr/>
        </p:nvSpPr>
        <p:spPr bwMode="auto">
          <a:xfrm>
            <a:off x="650240" y="8882098"/>
            <a:ext cx="3034453" cy="677333"/>
          </a:xfrm>
          <a:prstGeom prst="rect">
            <a:avLst/>
          </a:prstGeom>
          <a:noFill/>
          <a:ln>
            <a:miter lim="800000"/>
            <a:headEnd/>
            <a:tailEnd/>
          </a:ln>
        </p:spPr>
        <p:txBody>
          <a:bodyPr lIns="130046" tIns="65023" rIns="130046" bIns="65023" anchor="b"/>
          <a:lstStyle/>
          <a:p>
            <a:pPr>
              <a:defRPr/>
            </a:pPr>
            <a:endParaRPr lang="en-US" sz="2000" dirty="0">
              <a:effectLst>
                <a:outerShdw blurRad="38100" dist="38100" dir="2700000" algn="tl">
                  <a:srgbClr val="000000"/>
                </a:outerShdw>
              </a:effectLst>
              <a:latin typeface="Arial" pitchFamily="34" charset="0"/>
              <a:cs typeface="Arial" pitchFamily="34" charset="0"/>
            </a:endParaRPr>
          </a:p>
        </p:txBody>
      </p:sp>
      <p:sp>
        <p:nvSpPr>
          <p:cNvPr id="48131" name="Rectangle 2"/>
          <p:cNvSpPr>
            <a:spLocks noGrp="1" noChangeArrowheads="1"/>
          </p:cNvSpPr>
          <p:nvPr>
            <p:ph type="title"/>
          </p:nvPr>
        </p:nvSpPr>
        <p:spPr/>
        <p:txBody>
          <a:bodyPr lIns="130046" tIns="65023" rIns="130046" bIns="65023"/>
          <a:lstStyle/>
          <a:p>
            <a:pPr algn="ctr"/>
            <a:r>
              <a:rPr lang="en-US" dirty="0"/>
              <a:t>Educational Materials</a:t>
            </a:r>
            <a:r>
              <a:rPr lang="en-US" b="1" dirty="0"/>
              <a:t> </a:t>
            </a:r>
          </a:p>
        </p:txBody>
      </p:sp>
      <p:sp>
        <p:nvSpPr>
          <p:cNvPr id="48133" name="Content Placeholder 9"/>
          <p:cNvSpPr txBox="1">
            <a:spLocks/>
          </p:cNvSpPr>
          <p:nvPr/>
        </p:nvSpPr>
        <p:spPr bwMode="auto">
          <a:xfrm>
            <a:off x="7797800" y="1867747"/>
            <a:ext cx="5207000" cy="6285653"/>
          </a:xfrm>
          <a:prstGeom prst="rect">
            <a:avLst/>
          </a:prstGeom>
          <a:noFill/>
          <a:ln w="9525">
            <a:noFill/>
            <a:miter lim="800000"/>
            <a:headEnd/>
            <a:tailEnd/>
          </a:ln>
        </p:spPr>
        <p:txBody>
          <a:bodyPr lIns="130046" tIns="65023" rIns="130046" bIns="65023"/>
          <a:lstStyle/>
          <a:p>
            <a:pPr marL="487672" indent="-487672" eaLnBrk="0">
              <a:spcBef>
                <a:spcPts val="720"/>
              </a:spcBef>
              <a:buFont typeface="Arial" charset="0"/>
              <a:buChar char="•"/>
            </a:pPr>
            <a:r>
              <a:rPr lang="en-US" sz="3400" dirty="0">
                <a:latin typeface="+mn-lt"/>
                <a:cs typeface="Times New Roman" pitchFamily="18" charset="0"/>
              </a:rPr>
              <a:t>Brochures</a:t>
            </a:r>
          </a:p>
          <a:p>
            <a:pPr marL="1137902" lvl="1" indent="-487672" eaLnBrk="0">
              <a:spcBef>
                <a:spcPts val="720"/>
              </a:spcBef>
              <a:buFont typeface="Arial" charset="0"/>
              <a:buChar char="•"/>
            </a:pPr>
            <a:r>
              <a:rPr lang="en-US" sz="3000" dirty="0">
                <a:latin typeface="+mn-lt"/>
                <a:cs typeface="Times New Roman" pitchFamily="18" charset="0"/>
              </a:rPr>
              <a:t>Audience</a:t>
            </a:r>
          </a:p>
          <a:p>
            <a:pPr marL="1137902" lvl="1" indent="-487672" eaLnBrk="0">
              <a:spcBef>
                <a:spcPts val="720"/>
              </a:spcBef>
              <a:buFont typeface="Arial" charset="0"/>
              <a:buChar char="•"/>
            </a:pPr>
            <a:r>
              <a:rPr lang="en-US" sz="3000" dirty="0">
                <a:latin typeface="+mn-lt"/>
                <a:cs typeface="Times New Roman" pitchFamily="18" charset="0"/>
              </a:rPr>
              <a:t>Boaters Guide</a:t>
            </a:r>
          </a:p>
          <a:p>
            <a:pPr marL="1137902" lvl="1" indent="-487672" eaLnBrk="0">
              <a:spcBef>
                <a:spcPts val="720"/>
              </a:spcBef>
              <a:buFont typeface="Arial" charset="0"/>
              <a:buChar char="•"/>
            </a:pPr>
            <a:r>
              <a:rPr lang="en-US" sz="3000" dirty="0">
                <a:latin typeface="+mn-lt"/>
                <a:cs typeface="Times New Roman" pitchFamily="18" charset="0"/>
              </a:rPr>
              <a:t>Zap the Zebra</a:t>
            </a:r>
          </a:p>
          <a:p>
            <a:pPr marL="487672" indent="-487672" eaLnBrk="0">
              <a:spcBef>
                <a:spcPts val="720"/>
              </a:spcBef>
              <a:buFont typeface="Arial" charset="0"/>
              <a:buChar char="•"/>
            </a:pPr>
            <a:r>
              <a:rPr lang="en-US" sz="3400" dirty="0">
                <a:cs typeface="Times New Roman" pitchFamily="18" charset="0"/>
              </a:rPr>
              <a:t>Rack Cards</a:t>
            </a:r>
          </a:p>
          <a:p>
            <a:pPr marL="1137902" lvl="1" indent="-487672" eaLnBrk="0">
              <a:spcBef>
                <a:spcPts val="720"/>
              </a:spcBef>
              <a:buFont typeface="Arial" charset="0"/>
              <a:buChar char="•"/>
            </a:pPr>
            <a:r>
              <a:rPr lang="en-US" sz="3000" dirty="0">
                <a:cs typeface="Times New Roman" pitchFamily="18" charset="0"/>
              </a:rPr>
              <a:t>Anglers</a:t>
            </a:r>
          </a:p>
          <a:p>
            <a:pPr marL="1137902" lvl="1" indent="-487672" eaLnBrk="0">
              <a:spcBef>
                <a:spcPts val="720"/>
              </a:spcBef>
              <a:buFont typeface="Arial" charset="0"/>
              <a:buChar char="•"/>
            </a:pPr>
            <a:r>
              <a:rPr lang="en-US" sz="3000" dirty="0">
                <a:cs typeface="Times New Roman" pitchFamily="18" charset="0"/>
              </a:rPr>
              <a:t>Scuba Divers</a:t>
            </a:r>
          </a:p>
          <a:p>
            <a:pPr marL="1137902" lvl="1" indent="-487672" eaLnBrk="0">
              <a:spcBef>
                <a:spcPts val="720"/>
              </a:spcBef>
              <a:buFont typeface="Arial" charset="0"/>
              <a:buChar char="•"/>
            </a:pPr>
            <a:r>
              <a:rPr lang="en-US" sz="3000" dirty="0">
                <a:cs typeface="Times New Roman" pitchFamily="18" charset="0"/>
              </a:rPr>
              <a:t>Green (Spanish)</a:t>
            </a:r>
          </a:p>
          <a:p>
            <a:pPr marL="487672" indent="-487672" eaLnBrk="0">
              <a:spcBef>
                <a:spcPts val="720"/>
              </a:spcBef>
              <a:buFont typeface="Arial" charset="0"/>
              <a:buChar char="•"/>
            </a:pPr>
            <a:r>
              <a:rPr lang="en-US" sz="3400" dirty="0">
                <a:cs typeface="Times New Roman" pitchFamily="18" charset="0"/>
              </a:rPr>
              <a:t>Guide Books</a:t>
            </a:r>
          </a:p>
          <a:p>
            <a:pPr marL="1137902" lvl="1" indent="-487672" eaLnBrk="0">
              <a:spcBef>
                <a:spcPts val="720"/>
              </a:spcBef>
              <a:buFont typeface="Arial" charset="0"/>
              <a:buChar char="•"/>
            </a:pPr>
            <a:r>
              <a:rPr lang="en-US" sz="3000" dirty="0">
                <a:cs typeface="Times New Roman" pitchFamily="18" charset="0"/>
              </a:rPr>
              <a:t>ANS Pocket Guide</a:t>
            </a:r>
          </a:p>
          <a:p>
            <a:pPr marL="1137902" lvl="1" indent="-487672" eaLnBrk="0">
              <a:spcBef>
                <a:spcPts val="720"/>
              </a:spcBef>
              <a:buFont typeface="Arial" charset="0"/>
              <a:buChar char="•"/>
            </a:pPr>
            <a:r>
              <a:rPr lang="en-US" sz="3000" dirty="0">
                <a:cs typeface="Times New Roman" pitchFamily="18" charset="0"/>
              </a:rPr>
              <a:t>Mollusk Guide</a:t>
            </a:r>
          </a:p>
          <a:p>
            <a:pPr marL="1137902" lvl="1" indent="-487672" eaLnBrk="0">
              <a:spcBef>
                <a:spcPts val="720"/>
              </a:spcBef>
              <a:buFont typeface="Arial" charset="0"/>
              <a:buChar char="•"/>
            </a:pPr>
            <a:endParaRPr lang="en-US" sz="3000" dirty="0">
              <a:latin typeface="+mn-lt"/>
              <a:cs typeface="Times New Roman" pitchFamily="18" charset="0"/>
            </a:endParaRPr>
          </a:p>
        </p:txBody>
      </p:sp>
      <p:pic>
        <p:nvPicPr>
          <p:cNvPr id="8" name="Picture 7" descr="ANSNewDesignProof10 EB RL_Page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7164" y="1905000"/>
            <a:ext cx="2698236" cy="6072665"/>
          </a:xfrm>
          <a:prstGeom prst="rect">
            <a:avLst/>
          </a:prstGeom>
          <a:ln>
            <a:noFill/>
          </a:ln>
          <a:effectLst>
            <a:outerShdw blurRad="190500" algn="tl" rotWithShape="0">
              <a:srgbClr val="000000">
                <a:alpha val="70000"/>
              </a:srgbClr>
            </a:outerShdw>
          </a:effectLst>
        </p:spPr>
      </p:pic>
      <p:sp>
        <p:nvSpPr>
          <p:cNvPr id="9" name="Content Placeholder 9"/>
          <p:cNvSpPr txBox="1">
            <a:spLocks/>
          </p:cNvSpPr>
          <p:nvPr/>
        </p:nvSpPr>
        <p:spPr bwMode="auto">
          <a:xfrm>
            <a:off x="177800" y="1867747"/>
            <a:ext cx="4648200" cy="6285653"/>
          </a:xfrm>
          <a:prstGeom prst="rect">
            <a:avLst/>
          </a:prstGeom>
          <a:noFill/>
          <a:ln w="9525">
            <a:noFill/>
            <a:miter lim="800000"/>
            <a:headEnd/>
            <a:tailEnd/>
          </a:ln>
        </p:spPr>
        <p:txBody>
          <a:bodyPr lIns="130046" tIns="65023" rIns="130046" bIns="65023"/>
          <a:lstStyle/>
          <a:p>
            <a:pPr marL="487672" indent="-487672" eaLnBrk="0">
              <a:spcBef>
                <a:spcPts val="720"/>
              </a:spcBef>
              <a:buFont typeface="Arial" charset="0"/>
              <a:buChar char="•"/>
            </a:pPr>
            <a:r>
              <a:rPr lang="en-US" sz="3400" dirty="0">
                <a:cs typeface="Times New Roman" pitchFamily="18" charset="0"/>
              </a:rPr>
              <a:t>Handouts</a:t>
            </a:r>
          </a:p>
          <a:p>
            <a:pPr marL="1137902" lvl="1" indent="-487672" eaLnBrk="0">
              <a:spcBef>
                <a:spcPts val="720"/>
              </a:spcBef>
              <a:buFont typeface="Arial" charset="0"/>
              <a:buChar char="•"/>
            </a:pPr>
            <a:r>
              <a:rPr lang="en-US" sz="3000" dirty="0">
                <a:cs typeface="Times New Roman" pitchFamily="18" charset="0"/>
              </a:rPr>
              <a:t>ANS Program Fact Sheet</a:t>
            </a:r>
          </a:p>
          <a:p>
            <a:pPr marL="1137902" lvl="1" indent="-487672" eaLnBrk="0">
              <a:spcBef>
                <a:spcPts val="720"/>
              </a:spcBef>
              <a:buFont typeface="Arial" charset="0"/>
              <a:buChar char="•"/>
            </a:pPr>
            <a:r>
              <a:rPr lang="en-US" sz="3000" dirty="0">
                <a:cs typeface="Times New Roman" pitchFamily="18" charset="0"/>
              </a:rPr>
              <a:t>Stop the Spread of ANS</a:t>
            </a:r>
          </a:p>
          <a:p>
            <a:pPr marL="1137902" lvl="1" indent="-487672" eaLnBrk="0">
              <a:spcBef>
                <a:spcPts val="720"/>
              </a:spcBef>
              <a:buFont typeface="Arial" charset="0"/>
              <a:buChar char="•"/>
            </a:pPr>
            <a:r>
              <a:rPr lang="en-US" sz="3000" dirty="0">
                <a:cs typeface="Times New Roman" pitchFamily="18" charset="0"/>
              </a:rPr>
              <a:t>Ballast Boats</a:t>
            </a:r>
          </a:p>
          <a:p>
            <a:pPr marL="1137902" lvl="1" indent="-487672" eaLnBrk="0">
              <a:spcBef>
                <a:spcPts val="720"/>
              </a:spcBef>
              <a:buFont typeface="Arial" charset="0"/>
              <a:buChar char="•"/>
            </a:pPr>
            <a:r>
              <a:rPr lang="en-US" sz="3000" dirty="0">
                <a:cs typeface="Times New Roman" pitchFamily="18" charset="0"/>
              </a:rPr>
              <a:t>Live Aquatic Bait</a:t>
            </a:r>
          </a:p>
          <a:p>
            <a:pPr marL="1137902" lvl="1" indent="-487672" eaLnBrk="0">
              <a:spcBef>
                <a:spcPts val="720"/>
              </a:spcBef>
              <a:buFont typeface="Arial" charset="0"/>
              <a:buChar char="•"/>
            </a:pPr>
            <a:r>
              <a:rPr lang="en-US" sz="3000" dirty="0">
                <a:cs typeface="Times New Roman" pitchFamily="18" charset="0"/>
              </a:rPr>
              <a:t>Mussel Boat Interceptions</a:t>
            </a:r>
          </a:p>
          <a:p>
            <a:pPr marL="1137902" lvl="1" indent="-487672" eaLnBrk="0">
              <a:spcBef>
                <a:spcPts val="720"/>
              </a:spcBef>
              <a:buFont typeface="Arial" charset="0"/>
              <a:buChar char="•"/>
            </a:pPr>
            <a:r>
              <a:rPr lang="en-US" sz="3000" dirty="0">
                <a:cs typeface="Times New Roman" pitchFamily="18" charset="0"/>
              </a:rPr>
              <a:t>Risk Assessment</a:t>
            </a:r>
          </a:p>
          <a:p>
            <a:pPr marL="1137902" lvl="1" indent="-487672" eaLnBrk="0">
              <a:spcBef>
                <a:spcPts val="720"/>
              </a:spcBef>
              <a:buFont typeface="Arial" charset="0"/>
              <a:buChar char="•"/>
            </a:pPr>
            <a:r>
              <a:rPr lang="en-US" sz="3000" dirty="0">
                <a:cs typeface="Times New Roman" pitchFamily="18" charset="0"/>
              </a:rPr>
              <a:t>Economic Impacts</a:t>
            </a:r>
          </a:p>
        </p:txBody>
      </p:sp>
      <p:sp>
        <p:nvSpPr>
          <p:cNvPr id="10" name="Content Placeholder 9"/>
          <p:cNvSpPr txBox="1">
            <a:spLocks/>
          </p:cNvSpPr>
          <p:nvPr/>
        </p:nvSpPr>
        <p:spPr bwMode="auto">
          <a:xfrm>
            <a:off x="1701800" y="8153400"/>
            <a:ext cx="2514600" cy="570653"/>
          </a:xfrm>
          <a:prstGeom prst="rect">
            <a:avLst/>
          </a:prstGeom>
          <a:noFill/>
          <a:ln w="9525">
            <a:noFill/>
            <a:miter lim="800000"/>
            <a:headEnd/>
            <a:tailEnd/>
          </a:ln>
        </p:spPr>
        <p:txBody>
          <a:bodyPr lIns="130046" tIns="65023" rIns="130046" bIns="65023"/>
          <a:lstStyle/>
          <a:p>
            <a:pPr marL="487672" indent="-487672" eaLnBrk="0">
              <a:spcBef>
                <a:spcPts val="720"/>
              </a:spcBef>
            </a:pPr>
            <a:endParaRPr lang="en-US" sz="2800" i="1" dirty="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216747"/>
            <a:ext cx="13004800" cy="1154853"/>
          </a:xfrm>
          <a:prstGeom prst="rect">
            <a:avLst/>
          </a:prstGeom>
        </p:spPr>
        <p:txBody>
          <a:bodyPr lIns="130046" tIns="65023" rIns="130046" bIns="65023"/>
          <a:lstStyle/>
          <a:p>
            <a:pPr algn="ctr" fontAlgn="auto">
              <a:spcAft>
                <a:spcPts val="0"/>
              </a:spcAft>
              <a:defRPr/>
            </a:pPr>
            <a:r>
              <a:rPr lang="en-US" sz="5400" b="1" dirty="0">
                <a:solidFill>
                  <a:schemeClr val="bg2"/>
                </a:solidFill>
                <a:latin typeface="+mj-lt"/>
                <a:ea typeface="+mj-ea"/>
                <a:cs typeface="+mj-cs"/>
              </a:rPr>
              <a:t>Youth Education</a:t>
            </a:r>
          </a:p>
        </p:txBody>
      </p:sp>
      <p:pic>
        <p:nvPicPr>
          <p:cNvPr id="50179" name="Content Placeholder 3" descr="ANS Denver Post Kids Section October 2009_Page_1.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7400" y="1981200"/>
            <a:ext cx="5461000" cy="6553200"/>
          </a:xfrm>
          <a:prstGeom prst="rect">
            <a:avLst/>
          </a:prstGeom>
        </p:spPr>
      </p:pic>
      <p:pic>
        <p:nvPicPr>
          <p:cNvPr id="50180" name="Picture 4" descr="ANS Reader 2010 FINAL_Page_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9600" y="2286000"/>
            <a:ext cx="5529298" cy="606890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889000" y="685800"/>
            <a:ext cx="6324600" cy="1752600"/>
          </a:xfrm>
        </p:spPr>
        <p:txBody>
          <a:bodyPr/>
          <a:lstStyle/>
          <a:p>
            <a:r>
              <a:rPr lang="en-US" dirty="0"/>
              <a:t>Specific User Resources </a:t>
            </a:r>
          </a:p>
        </p:txBody>
      </p:sp>
      <p:pic>
        <p:nvPicPr>
          <p:cNvPr id="54275" name="Picture 2" descr="ANS Scuba Rack Card#4 FINA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69868" y="0"/>
            <a:ext cx="4188178" cy="9753600"/>
          </a:xfrm>
          <a:prstGeom prst="rect">
            <a:avLst/>
          </a:prstGeom>
          <a:ln>
            <a:noFill/>
          </a:ln>
          <a:effectLst>
            <a:outerShdw blurRad="292100" dist="139700" dir="2700000" algn="tl" rotWithShape="0">
              <a:srgbClr val="333333">
                <a:alpha val="65000"/>
              </a:srgbClr>
            </a:outerShdw>
          </a:effectLst>
        </p:spPr>
      </p:pic>
      <p:pic>
        <p:nvPicPr>
          <p:cNvPr id="6" name="Picture 5" descr="brush_imagesideview.JPG"/>
          <p:cNvPicPr>
            <a:picLocks noChangeAspect="1"/>
          </p:cNvPicPr>
          <p:nvPr/>
        </p:nvPicPr>
        <p:blipFill>
          <a:blip r:embed="rId4"/>
          <a:stretch>
            <a:fillRect/>
          </a:stretch>
        </p:blipFill>
        <p:spPr>
          <a:xfrm>
            <a:off x="0" y="3901440"/>
            <a:ext cx="4244622" cy="2889956"/>
          </a:xfrm>
          <a:prstGeom prst="rect">
            <a:avLst/>
          </a:prstGeom>
          <a:ln>
            <a:noFill/>
          </a:ln>
          <a:effectLst>
            <a:outerShdw blurRad="292100" dist="139700" dir="2700000" algn="tl" rotWithShape="0">
              <a:srgbClr val="333333">
                <a:alpha val="65000"/>
              </a:srgbClr>
            </a:outerShdw>
          </a:effectLst>
        </p:spPr>
      </p:pic>
      <p:pic>
        <p:nvPicPr>
          <p:cNvPr id="7" name="Picture 6" descr="brush_image_overhead.JPG"/>
          <p:cNvPicPr>
            <a:picLocks noChangeAspect="1"/>
          </p:cNvPicPr>
          <p:nvPr/>
        </p:nvPicPr>
        <p:blipFill>
          <a:blip r:embed="rId5"/>
          <a:stretch>
            <a:fillRect/>
          </a:stretch>
        </p:blipFill>
        <p:spPr>
          <a:xfrm>
            <a:off x="0" y="6755271"/>
            <a:ext cx="4244622" cy="2889956"/>
          </a:xfrm>
          <a:prstGeom prst="rect">
            <a:avLst/>
          </a:prstGeom>
          <a:ln>
            <a:noFill/>
          </a:ln>
          <a:effectLst>
            <a:outerShdw blurRad="292100" dist="139700" dir="2700000" algn="tl" rotWithShape="0">
              <a:srgbClr val="333333">
                <a:alpha val="65000"/>
              </a:srgbClr>
            </a:outerShdw>
          </a:effectLst>
        </p:spPr>
      </p:pic>
      <p:pic>
        <p:nvPicPr>
          <p:cNvPr id="8" name="Picture 8" descr="ANS Angler Rack Card 2016 FINAL_Page_2.jpg"/>
          <p:cNvPicPr>
            <a:picLocks noChangeAspect="1"/>
          </p:cNvPicPr>
          <p:nvPr/>
        </p:nvPicPr>
        <p:blipFill>
          <a:blip r:embed="rId6"/>
          <a:srcRect/>
          <a:stretch>
            <a:fillRect/>
          </a:stretch>
        </p:blipFill>
        <p:spPr bwMode="auto">
          <a:xfrm>
            <a:off x="4433712" y="36755"/>
            <a:ext cx="4210755" cy="9753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lIns="130046" tIns="65023" rIns="130046" bIns="65023"/>
          <a:lstStyle/>
          <a:p>
            <a:pPr algn="ctr" eaLnBrk="1" hangingPunct="1"/>
            <a:r>
              <a:rPr lang="en-US" sz="5400" i="0" dirty="0"/>
              <a:t>Our Mission</a:t>
            </a:r>
          </a:p>
        </p:txBody>
      </p:sp>
      <p:sp>
        <p:nvSpPr>
          <p:cNvPr id="18434" name="Content Placeholder 2"/>
          <p:cNvSpPr>
            <a:spLocks noGrp="1"/>
          </p:cNvSpPr>
          <p:nvPr>
            <p:ph idx="1"/>
          </p:nvPr>
        </p:nvSpPr>
        <p:spPr>
          <a:xfrm>
            <a:off x="939800" y="1752600"/>
            <a:ext cx="10972800" cy="6553200"/>
          </a:xfrm>
          <a:prstGeom prst="rect">
            <a:avLst/>
          </a:prstGeom>
        </p:spPr>
        <p:txBody>
          <a:bodyPr lIns="130046" tIns="65023" rIns="130046" bIns="65023" rtlCol="0">
            <a:normAutofit/>
          </a:bodyPr>
          <a:lstStyle/>
          <a:p>
            <a:pPr algn="ctr" eaLnBrk="1" fontAlgn="auto" hangingPunct="1">
              <a:spcAft>
                <a:spcPts val="0"/>
              </a:spcAft>
              <a:buNone/>
              <a:defRPr/>
            </a:pPr>
            <a:r>
              <a:rPr lang="en-US" sz="4400" dirty="0">
                <a:solidFill>
                  <a:schemeClr val="tx2"/>
                </a:solidFill>
              </a:rPr>
              <a:t>    </a:t>
            </a:r>
            <a:r>
              <a:rPr lang="en-US" dirty="0">
                <a:solidFill>
                  <a:srgbClr val="523F2D"/>
                </a:solidFill>
              </a:rPr>
              <a:t>To Protect Wildlife, Recreation, Natural Resources, Infrastructure and the Economy by Preventing the Introduction of Zebra &amp; Quagga Mussels, and Other Invasive Species, by Containing Current Infestations and Stopping the Spread into New Waters.</a:t>
            </a:r>
          </a:p>
        </p:txBody>
      </p:sp>
      <p:pic>
        <p:nvPicPr>
          <p:cNvPr id="16387" name="Picture 4" descr="nozebras.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26400" y="5257800"/>
            <a:ext cx="3169920" cy="3078199"/>
          </a:xfrm>
          <a:prstGeom prst="rect">
            <a:avLst/>
          </a:prstGeom>
          <a:noFill/>
          <a:ln w="9525">
            <a:noFill/>
            <a:miter lim="800000"/>
            <a:headEnd/>
            <a:tailEnd/>
          </a:ln>
        </p:spPr>
      </p:pic>
      <p:pic>
        <p:nvPicPr>
          <p:cNvPr id="5" name="Picture 4" descr="IMG_437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5200" y="4876800"/>
            <a:ext cx="5435600" cy="362373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5969000" y="1905000"/>
            <a:ext cx="5943600" cy="6553200"/>
          </a:xfrm>
          <a:prstGeom prst="rect">
            <a:avLst/>
          </a:prstGeom>
        </p:spPr>
        <p:txBody>
          <a:bodyPr lIns="130046" tIns="65023" rIns="130046" bIns="65023"/>
          <a:lstStyle/>
          <a:p>
            <a:pPr eaLnBrk="1" hangingPunct="1">
              <a:buFont typeface="Arial" pitchFamily="34" charset="0"/>
              <a:buChar char="•"/>
            </a:pPr>
            <a:r>
              <a:rPr lang="en-US" dirty="0"/>
              <a:t>Professional Education Tool</a:t>
            </a:r>
          </a:p>
          <a:p>
            <a:pPr eaLnBrk="1" hangingPunct="1">
              <a:buFont typeface="Arial" pitchFamily="34" charset="0"/>
              <a:buChar char="•"/>
            </a:pPr>
            <a:r>
              <a:rPr lang="en-US" dirty="0"/>
              <a:t>Summary of Program and Laws</a:t>
            </a:r>
          </a:p>
          <a:p>
            <a:pPr eaLnBrk="1" hangingPunct="1">
              <a:buFont typeface="Arial" pitchFamily="34" charset="0"/>
              <a:buChar char="•"/>
            </a:pPr>
            <a:r>
              <a:rPr lang="en-US" dirty="0"/>
              <a:t>Species Accounts for Animals, Plants, Fish and Pathogens</a:t>
            </a:r>
          </a:p>
          <a:p>
            <a:pPr eaLnBrk="1" hangingPunct="1">
              <a:buFont typeface="Arial" pitchFamily="34" charset="0"/>
              <a:buChar char="•"/>
            </a:pPr>
            <a:r>
              <a:rPr lang="en-US" dirty="0"/>
              <a:t>Status and Reporting</a:t>
            </a:r>
          </a:p>
        </p:txBody>
      </p:sp>
      <p:pic>
        <p:nvPicPr>
          <p:cNvPr id="53251" name="Picture 2" descr="ANS Pocket Guide #5a - 1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6747"/>
            <a:ext cx="5802489" cy="8470053"/>
          </a:xfrm>
          <a:prstGeom prst="rect">
            <a:avLst/>
          </a:prstGeom>
          <a:noFill/>
          <a:ln w="3175">
            <a:solidFill>
              <a:srgbClr val="000000"/>
            </a:solidFill>
            <a:miter lim="800000"/>
            <a:headEnd/>
            <a:tailEnd/>
          </a:ln>
        </p:spPr>
      </p:pic>
      <p:sp>
        <p:nvSpPr>
          <p:cNvPr id="5" name="Title 1"/>
          <p:cNvSpPr txBox="1">
            <a:spLocks/>
          </p:cNvSpPr>
          <p:nvPr/>
        </p:nvSpPr>
        <p:spPr>
          <a:xfrm>
            <a:off x="5816600" y="584200"/>
            <a:ext cx="6719147" cy="1625600"/>
          </a:xfrm>
          <a:prstGeom prst="rect">
            <a:avLst/>
          </a:prstGeom>
        </p:spPr>
        <p:txBody>
          <a:bodyPr lIns="130046" tIns="65023" rIns="130046" bIns="65023"/>
          <a:lstStyle/>
          <a:p>
            <a:pPr algn="ctr" fontAlgn="auto">
              <a:spcAft>
                <a:spcPts val="0"/>
              </a:spcAft>
              <a:defRPr/>
            </a:pPr>
            <a:r>
              <a:rPr lang="en-US" sz="5400" b="1" dirty="0">
                <a:latin typeface="+mj-lt"/>
                <a:ea typeface="+mj-ea"/>
                <a:cs typeface="+mj-cs"/>
              </a:rPr>
              <a:t>ANS Pocket Guide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7188200" y="1905000"/>
            <a:ext cx="5562600" cy="6553200"/>
          </a:xfrm>
          <a:prstGeom prst="rect">
            <a:avLst/>
          </a:prstGeom>
        </p:spPr>
        <p:txBody>
          <a:bodyPr lIns="130046" tIns="65023" rIns="130046" bIns="65023"/>
          <a:lstStyle/>
          <a:p>
            <a:pPr eaLnBrk="1" hangingPunct="1">
              <a:spcBef>
                <a:spcPts val="1200"/>
              </a:spcBef>
              <a:buFont typeface="Arial" pitchFamily="34" charset="0"/>
              <a:buChar char="•"/>
            </a:pPr>
            <a:r>
              <a:rPr lang="en-US" dirty="0">
                <a:latin typeface="+mj-lt"/>
              </a:rPr>
              <a:t>Specific information on a topic of interest.</a:t>
            </a:r>
          </a:p>
          <a:p>
            <a:pPr eaLnBrk="1" hangingPunct="1">
              <a:spcBef>
                <a:spcPts val="1200"/>
              </a:spcBef>
              <a:buFont typeface="Arial" pitchFamily="34" charset="0"/>
              <a:buChar char="•"/>
            </a:pPr>
            <a:r>
              <a:rPr lang="en-US" dirty="0">
                <a:latin typeface="+mj-lt"/>
              </a:rPr>
              <a:t>Available online, at inspection stations, or by request to program office.</a:t>
            </a:r>
          </a:p>
          <a:p>
            <a:pPr eaLnBrk="1" hangingPunct="1">
              <a:spcBef>
                <a:spcPts val="1200"/>
              </a:spcBef>
              <a:buFont typeface="Arial" pitchFamily="34" charset="0"/>
              <a:buChar char="•"/>
            </a:pPr>
            <a:r>
              <a:rPr lang="en-US" dirty="0">
                <a:latin typeface="+mj-lt"/>
              </a:rPr>
              <a:t>Offers a quick and easy response to an inquiry.</a:t>
            </a:r>
          </a:p>
        </p:txBody>
      </p:sp>
      <p:pic>
        <p:nvPicPr>
          <p:cNvPr id="52227" name="Picture 5" descr="ANS Stop the Spread Handout#3_Page_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 y="144498"/>
            <a:ext cx="6556587" cy="8542302"/>
          </a:xfrm>
          <a:prstGeom prst="rect">
            <a:avLst/>
          </a:prstGeom>
          <a:noFill/>
          <a:ln w="9525">
            <a:noFill/>
            <a:miter lim="800000"/>
            <a:headEnd/>
            <a:tailEnd/>
          </a:ln>
        </p:spPr>
      </p:pic>
      <p:sp>
        <p:nvSpPr>
          <p:cNvPr id="5" name="Title 1"/>
          <p:cNvSpPr txBox="1">
            <a:spLocks/>
          </p:cNvSpPr>
          <p:nvPr/>
        </p:nvSpPr>
        <p:spPr>
          <a:xfrm>
            <a:off x="6610773" y="216747"/>
            <a:ext cx="6719147" cy="1625600"/>
          </a:xfrm>
          <a:prstGeom prst="rect">
            <a:avLst/>
          </a:prstGeom>
        </p:spPr>
        <p:txBody>
          <a:bodyPr lIns="130046" tIns="65023" rIns="130046" bIns="65023"/>
          <a:lstStyle/>
          <a:p>
            <a:pPr algn="ctr" fontAlgn="auto">
              <a:spcAft>
                <a:spcPts val="0"/>
              </a:spcAft>
              <a:defRPr/>
            </a:pPr>
            <a:r>
              <a:rPr lang="en-US" sz="5400" b="1" dirty="0">
                <a:latin typeface="+mj-lt"/>
                <a:ea typeface="+mj-ea"/>
                <a:cs typeface="+mj-cs"/>
              </a:rPr>
              <a:t>Handouts!</a:t>
            </a:r>
          </a:p>
        </p:txBody>
      </p:sp>
      <p:pic>
        <p:nvPicPr>
          <p:cNvPr id="6" name="Picture 5" descr="Mussel Boat Fact Sheet 1.24.2017_Page_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401" y="0"/>
            <a:ext cx="6712528" cy="868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686" y="732309"/>
            <a:ext cx="10771429" cy="3211613"/>
          </a:xfrm>
        </p:spPr>
        <p:txBody>
          <a:bodyPr/>
          <a:lstStyle/>
          <a:p>
            <a:r>
              <a:rPr lang="en-US" dirty="0"/>
              <a:t>The Western Regional Panel     on ANS</a:t>
            </a:r>
            <a:br>
              <a:rPr lang="en-US" dirty="0"/>
            </a:br>
            <a:br>
              <a:rPr lang="en-US" dirty="0"/>
            </a:br>
            <a:r>
              <a:rPr lang="en-US" dirty="0"/>
              <a:t>Western Coordination and Communications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98272" y="5570339"/>
            <a:ext cx="8408256" cy="3083096"/>
          </a:xfrm>
          <a:prstGeom prst="rect">
            <a:avLst/>
          </a:prstGeom>
        </p:spPr>
      </p:pic>
    </p:spTree>
    <p:extLst>
      <p:ext uri="{BB962C8B-B14F-4D97-AF65-F5344CB8AC3E}">
        <p14:creationId xmlns:p14="http://schemas.microsoft.com/office/powerpoint/2010/main" val="873059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0" y="-458270"/>
            <a:ext cx="12626320" cy="1601270"/>
          </a:xfrm>
        </p:spPr>
        <p:txBody>
          <a:bodyPr>
            <a:normAutofit/>
          </a:bodyPr>
          <a:lstStyle/>
          <a:p>
            <a:pPr algn="ctr"/>
            <a:r>
              <a:rPr lang="en-US" dirty="0"/>
              <a:t>Western ANS Coordination</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5335" y="1442081"/>
            <a:ext cx="5051402" cy="213975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45334" y="3626392"/>
            <a:ext cx="5051402" cy="2682004"/>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3200" y="4019230"/>
            <a:ext cx="3329920" cy="249744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93200" y="1442080"/>
            <a:ext cx="3329920" cy="2497440"/>
          </a:xfrm>
          <a:prstGeom prst="rect">
            <a:avLst/>
          </a:prstGeom>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093201" y="6596381"/>
            <a:ext cx="3322320" cy="1858310"/>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845334" y="6366509"/>
            <a:ext cx="5051402" cy="1920240"/>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8134" y="3029255"/>
            <a:ext cx="3208036" cy="3241041"/>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80639" y="6703902"/>
            <a:ext cx="2303026" cy="641776"/>
          </a:xfrm>
          <a:prstGeom prst="rect">
            <a:avLst/>
          </a:prstGeom>
        </p:spPr>
      </p:pic>
    </p:spTree>
    <p:extLst>
      <p:ext uri="{BB962C8B-B14F-4D97-AF65-F5344CB8AC3E}">
        <p14:creationId xmlns:p14="http://schemas.microsoft.com/office/powerpoint/2010/main" val="3967549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80" y="838200"/>
            <a:ext cx="3143981" cy="1981321"/>
          </a:xfrm>
        </p:spPr>
        <p:txBody>
          <a:bodyPr/>
          <a:lstStyle/>
          <a:p>
            <a:pPr algn="ctr"/>
            <a:r>
              <a:rPr lang="en-US" dirty="0"/>
              <a:t>Legal Framework</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6139" b="14730"/>
          <a:stretch/>
        </p:blipFill>
        <p:spPr>
          <a:xfrm>
            <a:off x="10978160" y="7633834"/>
            <a:ext cx="1061449" cy="73379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6871" y="7733791"/>
            <a:ext cx="781289" cy="5338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43775" y="7643832"/>
            <a:ext cx="732166" cy="723799"/>
          </a:xfrm>
          <a:prstGeom prst="rect">
            <a:avLst/>
          </a:prstGeom>
        </p:spPr>
      </p:pic>
      <p:pic>
        <p:nvPicPr>
          <p:cNvPr id="9" name="Content Placeholder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81233" y="4934876"/>
            <a:ext cx="5375923" cy="3027281"/>
          </a:xfrm>
          <a:prstGeom prst="rect">
            <a:avLst/>
          </a:prstGeom>
          <a:ln>
            <a:solidFill>
              <a:schemeClr val="tx1"/>
            </a:solidFill>
          </a:ln>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2753" y="7892625"/>
            <a:ext cx="2303026" cy="641776"/>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74546" y="4129616"/>
            <a:ext cx="2549072" cy="3298799"/>
          </a:xfrm>
          <a:prstGeom prst="rect">
            <a:avLst/>
          </a:prstGeom>
        </p:spPr>
      </p:pic>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61040" y="4160724"/>
            <a:ext cx="2519680" cy="3393441"/>
          </a:xfrm>
          <a:prstGeom prst="rect">
            <a:avLst/>
          </a:prstGeom>
        </p:spPr>
      </p:pic>
      <p:pic>
        <p:nvPicPr>
          <p:cNvPr id="13" name="Pictur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81233" y="1313119"/>
            <a:ext cx="2672224" cy="3458173"/>
          </a:xfrm>
          <a:prstGeom prst="rect">
            <a:avLst/>
          </a:prstGeom>
        </p:spPr>
      </p:pic>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56503" y="1321620"/>
            <a:ext cx="2672225" cy="3458173"/>
          </a:xfrm>
          <a:prstGeom prst="rect">
            <a:avLst/>
          </a:prstGeom>
        </p:spPr>
      </p:pic>
      <p:pic>
        <p:nvPicPr>
          <p:cNvPr id="15" name="Picture 1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31774" y="1321620"/>
            <a:ext cx="2674934" cy="3458173"/>
          </a:xfrm>
          <a:prstGeom prst="rect">
            <a:avLst/>
          </a:prstGeom>
        </p:spPr>
      </p:pic>
      <p:pic>
        <p:nvPicPr>
          <p:cNvPr id="17" name="Picture 1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574546" y="7733791"/>
            <a:ext cx="518160" cy="616858"/>
          </a:xfrm>
          <a:prstGeom prst="rect">
            <a:avLst/>
          </a:prstGeom>
        </p:spPr>
      </p:pic>
    </p:spTree>
    <p:extLst>
      <p:ext uri="{BB962C8B-B14F-4D97-AF65-F5344CB8AC3E}">
        <p14:creationId xmlns:p14="http://schemas.microsoft.com/office/powerpoint/2010/main" val="3918304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00" y="2078203"/>
            <a:ext cx="4122359" cy="5333397"/>
          </a:xfrm>
          <a:prstGeom prst="rect">
            <a:avLst/>
          </a:prstGeom>
        </p:spPr>
      </p:pic>
      <p:sp>
        <p:nvSpPr>
          <p:cNvPr id="2" name="Title 1"/>
          <p:cNvSpPr>
            <a:spLocks noGrp="1"/>
          </p:cNvSpPr>
          <p:nvPr>
            <p:ph type="title"/>
          </p:nvPr>
        </p:nvSpPr>
        <p:spPr>
          <a:xfrm>
            <a:off x="269780" y="-1066800"/>
            <a:ext cx="12404820" cy="2499481"/>
          </a:xfrm>
        </p:spPr>
        <p:txBody>
          <a:bodyPr/>
          <a:lstStyle/>
          <a:p>
            <a:pPr algn="ctr"/>
            <a:r>
              <a:rPr lang="en-US" dirty="0"/>
              <a:t>Operational Standards</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506" y="5074800"/>
            <a:ext cx="2230241" cy="2885440"/>
          </a:xfrm>
          <a:prstGeom prst="rect">
            <a:avLst/>
          </a:prstGeom>
          <a:ln w="3175">
            <a:solidFill>
              <a:schemeClr val="bg2"/>
            </a:solidFill>
          </a:ln>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2968" y="5074800"/>
            <a:ext cx="2229659" cy="2885440"/>
          </a:xfrm>
          <a:prstGeom prst="rect">
            <a:avLst/>
          </a:prstGeom>
          <a:ln w="3175">
            <a:solidFill>
              <a:schemeClr val="bg2"/>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98218" y="1927760"/>
            <a:ext cx="2229659" cy="2885440"/>
          </a:xfrm>
          <a:prstGeom prst="rect">
            <a:avLst/>
          </a:prstGeom>
          <a:ln w="3175">
            <a:solidFill>
              <a:schemeClr val="bg2"/>
            </a:solidFill>
          </a:ln>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24094" y="5074800"/>
            <a:ext cx="2229659" cy="2885440"/>
          </a:xfrm>
          <a:prstGeom prst="rect">
            <a:avLst/>
          </a:prstGeom>
          <a:ln w="3175">
            <a:solidFill>
              <a:schemeClr val="bg2"/>
            </a:solidFill>
          </a:ln>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35665" y="5074800"/>
            <a:ext cx="2229659" cy="2885440"/>
          </a:xfrm>
          <a:prstGeom prst="rect">
            <a:avLst/>
          </a:prstGeom>
          <a:ln w="3175">
            <a:solidFill>
              <a:schemeClr val="bg2"/>
            </a:solidFill>
          </a:ln>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4150" y="1927760"/>
            <a:ext cx="2227331" cy="2885440"/>
          </a:xfrm>
          <a:prstGeom prst="rect">
            <a:avLst/>
          </a:prstGeom>
          <a:ln w="3175">
            <a:solidFill>
              <a:schemeClr val="bg2"/>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66088" y="1927760"/>
            <a:ext cx="2229659" cy="2885440"/>
          </a:xfrm>
          <a:prstGeom prst="rect">
            <a:avLst/>
          </a:prstGeom>
          <a:ln w="3175">
            <a:solidFill>
              <a:schemeClr val="bg2"/>
            </a:solidFill>
          </a:ln>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34614" y="1927760"/>
            <a:ext cx="2229659" cy="2885440"/>
          </a:xfrm>
          <a:prstGeom prst="rect">
            <a:avLst/>
          </a:prstGeom>
          <a:ln w="3175">
            <a:solidFill>
              <a:schemeClr val="bg2"/>
            </a:solidFill>
          </a:ln>
        </p:spPr>
      </p:pic>
      <p:pic>
        <p:nvPicPr>
          <p:cNvPr id="13" name="Picture 12"/>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92753" y="7892625"/>
            <a:ext cx="2303026" cy="641776"/>
          </a:xfrm>
          <a:prstGeom prst="rect">
            <a:avLst/>
          </a:prstGeom>
        </p:spPr>
      </p:pic>
    </p:spTree>
    <p:extLst>
      <p:ext uri="{BB962C8B-B14F-4D97-AF65-F5344CB8AC3E}">
        <p14:creationId xmlns:p14="http://schemas.microsoft.com/office/powerpoint/2010/main" val="2205733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80" y="1981200"/>
            <a:ext cx="3870420" cy="2763641"/>
          </a:xfrm>
        </p:spPr>
        <p:txBody>
          <a:bodyPr/>
          <a:lstStyle/>
          <a:p>
            <a:pPr algn="ctr"/>
            <a:r>
              <a:rPr lang="en-US" dirty="0"/>
              <a:t>Protecting the Uninfested West</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520" y="1492758"/>
            <a:ext cx="8778240" cy="6783185"/>
          </a:xfrm>
          <a:prstGeom prst="rect">
            <a:avLst/>
          </a:prstGeom>
          <a:ln w="3175">
            <a:solidFill>
              <a:schemeClr val="tx1"/>
            </a:solidFill>
          </a:ln>
        </p:spPr>
      </p:pic>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779520" y="1492759"/>
            <a:ext cx="8778240" cy="6783186"/>
          </a:xfrm>
          <a:ln w="3175">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334" y="5334529"/>
            <a:ext cx="2668693" cy="2001520"/>
          </a:xfrm>
          <a:prstGeom prst="rect">
            <a:avLst/>
          </a:prstGeom>
        </p:spPr>
      </p:pic>
    </p:spTree>
    <p:extLst>
      <p:ext uri="{BB962C8B-B14F-4D97-AF65-F5344CB8AC3E}">
        <p14:creationId xmlns:p14="http://schemas.microsoft.com/office/powerpoint/2010/main" val="6726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ctrTitle"/>
          </p:nvPr>
        </p:nvSpPr>
        <p:spPr>
          <a:xfrm>
            <a:off x="1016000" y="7891463"/>
            <a:ext cx="10972800" cy="2090737"/>
          </a:xfrm>
        </p:spPr>
        <p:txBody>
          <a:bodyPr lIns="130046" tIns="65023" rIns="130046" bIns="65023"/>
          <a:lstStyle/>
          <a:p>
            <a:pPr algn="ctr"/>
            <a:r>
              <a:rPr lang="en-US" dirty="0"/>
              <a:t>Thank you!</a:t>
            </a:r>
          </a:p>
        </p:txBody>
      </p:sp>
      <p:pic>
        <p:nvPicPr>
          <p:cNvPr id="54275" name="Picture 6" descr="photo 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9094" y="1183640"/>
            <a:ext cx="8886613" cy="6664960"/>
          </a:xfrm>
          <a:prstGeom prst="rect">
            <a:avLst/>
          </a:prstGeom>
          <a:noFill/>
          <a:ln w="9525">
            <a:noFill/>
            <a:miter lim="800000"/>
            <a:headEnd/>
            <a:tailEnd/>
          </a:ln>
        </p:spPr>
      </p:pic>
      <p:sp>
        <p:nvSpPr>
          <p:cNvPr id="4" name="Title 4"/>
          <p:cNvSpPr txBox="1">
            <a:spLocks/>
          </p:cNvSpPr>
          <p:nvPr/>
        </p:nvSpPr>
        <p:spPr bwMode="auto">
          <a:xfrm>
            <a:off x="650240" y="0"/>
            <a:ext cx="11704320" cy="1066800"/>
          </a:xfrm>
          <a:prstGeom prst="rect">
            <a:avLst/>
          </a:prstGeom>
          <a:noFill/>
          <a:ln w="9525">
            <a:noFill/>
            <a:miter lim="800000"/>
            <a:headEnd/>
            <a:tailEnd/>
          </a:ln>
        </p:spPr>
        <p:txBody>
          <a:bodyPr lIns="130046" tIns="65023" rIns="130046" bIns="65023" anchor="ctr"/>
          <a:lstStyle/>
          <a:p>
            <a:pPr algn="ctr" eaLnBrk="0" hangingPunct="0">
              <a:defRPr/>
            </a:pPr>
            <a:r>
              <a:rPr lang="en-US" sz="5400" b="1" dirty="0">
                <a:solidFill>
                  <a:schemeClr val="bg1"/>
                </a:solidFill>
                <a:latin typeface="+mj-lt"/>
                <a:ea typeface="+mj-ea"/>
                <a:cs typeface="+mj-cs"/>
              </a:rPr>
              <a:t>Any 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_SB08_226_Page_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8142" y="1369907"/>
            <a:ext cx="6608516" cy="6935893"/>
          </a:xfrm>
          <a:prstGeom prst="rect">
            <a:avLst/>
          </a:prstGeom>
          <a:noFill/>
          <a:ln w="9525">
            <a:noFill/>
            <a:miter lim="800000"/>
            <a:headEnd/>
            <a:tailEnd/>
          </a:ln>
        </p:spPr>
      </p:pic>
      <p:sp>
        <p:nvSpPr>
          <p:cNvPr id="8" name="Title 1"/>
          <p:cNvSpPr txBox="1">
            <a:spLocks/>
          </p:cNvSpPr>
          <p:nvPr/>
        </p:nvSpPr>
        <p:spPr>
          <a:xfrm>
            <a:off x="0" y="228601"/>
            <a:ext cx="13004800" cy="1142999"/>
          </a:xfrm>
          <a:prstGeom prst="rect">
            <a:avLst/>
          </a:prstGeom>
        </p:spPr>
        <p:txBody>
          <a:bodyPr/>
          <a:lstStyle/>
          <a:p>
            <a:pPr marL="0" marR="0" lvl="0" indent="0" algn="ctr" defTabSz="584200" rtl="0" eaLnBrk="1" fontAlgn="base" latinLnBrk="0" hangingPunct="1">
              <a:lnSpc>
                <a:spcPct val="100000"/>
              </a:lnSpc>
              <a:spcBef>
                <a:spcPct val="0"/>
              </a:spcBef>
              <a:spcAft>
                <a:spcPct val="0"/>
              </a:spcAft>
              <a:buClrTx/>
              <a:buSzTx/>
              <a:buFontTx/>
              <a:buNone/>
              <a:tabLst/>
              <a:defRPr/>
            </a:pPr>
            <a:r>
              <a:rPr kumimoji="0" lang="en-US" sz="5400" b="1" u="none" strike="noStrike" kern="0" cap="none" spc="0" normalizeH="0" baseline="0" noProof="0" dirty="0">
                <a:ln>
                  <a:noFill/>
                </a:ln>
                <a:solidFill>
                  <a:srgbClr val="FFFFFF"/>
                </a:solidFill>
                <a:effectLst/>
                <a:uLnTx/>
                <a:uFillTx/>
                <a:latin typeface="+mj-lt"/>
                <a:ea typeface="+mj-ea"/>
                <a:cs typeface="+mj-cs"/>
                <a:sym typeface="Trebuchet MS" pitchFamily="-100" charset="0"/>
              </a:rPr>
              <a:t>Legal Authority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lIns="109234" tIns="54617" rIns="109234" bIns="54617"/>
          <a:lstStyle/>
          <a:p>
            <a:pPr algn="ctr"/>
            <a:r>
              <a:rPr lang="en-US" dirty="0"/>
              <a:t>State ANS Act (SB 08-226)</a:t>
            </a:r>
          </a:p>
        </p:txBody>
      </p:sp>
      <p:sp>
        <p:nvSpPr>
          <p:cNvPr id="23554" name="Content Placeholder 1"/>
          <p:cNvSpPr>
            <a:spLocks noGrp="1"/>
          </p:cNvSpPr>
          <p:nvPr>
            <p:ph idx="1"/>
          </p:nvPr>
        </p:nvSpPr>
        <p:spPr/>
        <p:txBody>
          <a:bodyPr lIns="109234" tIns="54617" rIns="109234" bIns="54617">
            <a:normAutofit/>
          </a:bodyPr>
          <a:lstStyle/>
          <a:p>
            <a:pPr>
              <a:spcBef>
                <a:spcPts val="2000"/>
              </a:spcBef>
              <a:buFont typeface="Arial" pitchFamily="34" charset="0"/>
              <a:buChar char="•"/>
            </a:pPr>
            <a:r>
              <a:rPr lang="en-US" sz="2800" dirty="0">
                <a:latin typeface="+mj-lt"/>
              </a:rPr>
              <a:t>Passed in May 2008</a:t>
            </a:r>
          </a:p>
          <a:p>
            <a:pPr>
              <a:spcBef>
                <a:spcPts val="2000"/>
              </a:spcBef>
              <a:buFont typeface="Arial" pitchFamily="34" charset="0"/>
              <a:buChar char="•"/>
            </a:pPr>
            <a:r>
              <a:rPr lang="en-US" sz="2800" dirty="0">
                <a:latin typeface="+mj-lt"/>
              </a:rPr>
              <a:t>Formalized State ANS Program</a:t>
            </a:r>
          </a:p>
          <a:p>
            <a:pPr>
              <a:spcBef>
                <a:spcPts val="2000"/>
              </a:spcBef>
              <a:buFont typeface="Arial" pitchFamily="34" charset="0"/>
              <a:buChar char="•"/>
            </a:pPr>
            <a:r>
              <a:rPr lang="en-US" sz="2800" dirty="0">
                <a:latin typeface="+mj-lt"/>
              </a:rPr>
              <a:t>Illegal to possess, import, export, ship, transport, release, plant, place, or cause an ANS to be released.</a:t>
            </a:r>
          </a:p>
          <a:p>
            <a:pPr>
              <a:spcBef>
                <a:spcPts val="2000"/>
              </a:spcBef>
              <a:buFont typeface="Arial" pitchFamily="34" charset="0"/>
              <a:buChar char="•"/>
            </a:pPr>
            <a:r>
              <a:rPr lang="en-US" sz="2800" dirty="0">
                <a:latin typeface="+mj-lt"/>
              </a:rPr>
              <a:t>Authority to “Agents” &amp; Qualified Peace                                                  Officers to inspect, decontaminate                                            and watercraft for ANS.  </a:t>
            </a:r>
          </a:p>
          <a:p>
            <a:pPr>
              <a:spcBef>
                <a:spcPts val="2000"/>
              </a:spcBef>
              <a:buFont typeface="Arial" pitchFamily="34" charset="0"/>
              <a:buChar char="•"/>
            </a:pPr>
            <a:r>
              <a:rPr lang="en-US" sz="2800" dirty="0">
                <a:latin typeface="+mj-lt"/>
              </a:rPr>
              <a:t>Creates in the State Treasury an ANS                                            Fund in both the CDOW and Parks.</a:t>
            </a:r>
          </a:p>
          <a:p>
            <a:pPr lvl="1">
              <a:spcBef>
                <a:spcPts val="2000"/>
              </a:spcBef>
              <a:buFont typeface="Arial" pitchFamily="34" charset="0"/>
              <a:buChar char="•"/>
            </a:pPr>
            <a:r>
              <a:rPr lang="en-US" sz="2800" dirty="0">
                <a:latin typeface="+mj-lt"/>
              </a:rPr>
              <a:t>Severance Tax - $4M per year.</a:t>
            </a:r>
          </a:p>
        </p:txBody>
      </p:sp>
      <p:pic>
        <p:nvPicPr>
          <p:cNvPr id="5" name="Picture 4" descr="IMG_519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4953000"/>
            <a:ext cx="5435600" cy="36237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lIns="130046" tIns="65023" rIns="130046" bIns="65023"/>
          <a:lstStyle/>
          <a:p>
            <a:pPr algn="ctr"/>
            <a:r>
              <a:rPr lang="en-US" dirty="0"/>
              <a:t>Colorado ANS Act - Reporting</a:t>
            </a:r>
          </a:p>
        </p:txBody>
      </p:sp>
      <p:sp>
        <p:nvSpPr>
          <p:cNvPr id="12291" name="Content Placeholder 2"/>
          <p:cNvSpPr>
            <a:spLocks noGrp="1"/>
          </p:cNvSpPr>
          <p:nvPr>
            <p:ph idx="1"/>
          </p:nvPr>
        </p:nvSpPr>
        <p:spPr>
          <a:prstGeom prst="rect">
            <a:avLst/>
          </a:prstGeom>
        </p:spPr>
        <p:txBody>
          <a:bodyPr lIns="130046" tIns="65023" rIns="130046" bIns="65023"/>
          <a:lstStyle/>
          <a:p>
            <a:r>
              <a:rPr lang="en-US" dirty="0"/>
              <a:t>The Act requires that any person who knows or suspects an ANS is present (weed, animal or pathogen) must immediately report the suspect to the ANS Program.</a:t>
            </a:r>
          </a:p>
          <a:p>
            <a:r>
              <a:rPr lang="en-US" sz="3200" dirty="0"/>
              <a:t>There are three options for general reporting:</a:t>
            </a:r>
          </a:p>
          <a:p>
            <a:pPr lvl="1"/>
            <a:r>
              <a:rPr lang="en-US" dirty="0">
                <a:solidFill>
                  <a:srgbClr val="523F2D"/>
                </a:solidFill>
              </a:rPr>
              <a:t>State Program Office: 303-291-7295.  </a:t>
            </a:r>
          </a:p>
          <a:p>
            <a:pPr lvl="1"/>
            <a:r>
              <a:rPr lang="en-US" dirty="0">
                <a:solidFill>
                  <a:srgbClr val="523F2D"/>
                </a:solidFill>
              </a:rPr>
              <a:t>Email: Invasive.Species@state.co.us</a:t>
            </a:r>
          </a:p>
          <a:p>
            <a:pPr lvl="1"/>
            <a:r>
              <a:rPr lang="en-US" dirty="0">
                <a:solidFill>
                  <a:srgbClr val="523F2D"/>
                </a:solidFill>
              </a:rPr>
              <a:t>Web: www.cpw.state.co.us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3004800" cy="1249680"/>
          </a:xfrm>
        </p:spPr>
        <p:txBody>
          <a:bodyPr lIns="130046" tIns="65023" rIns="130046" bIns="65023">
            <a:noAutofit/>
          </a:bodyPr>
          <a:lstStyle/>
          <a:p>
            <a:pPr eaLnBrk="1" fontAlgn="auto" hangingPunct="1">
              <a:spcAft>
                <a:spcPts val="0"/>
              </a:spcAft>
              <a:defRPr/>
            </a:pPr>
            <a:r>
              <a:rPr lang="en-US" dirty="0"/>
              <a:t>Legal Authority</a:t>
            </a:r>
            <a:br>
              <a:rPr lang="en-US" dirty="0"/>
            </a:br>
            <a:r>
              <a:rPr lang="en-US" dirty="0"/>
              <a:t>“Authorized Agents”</a:t>
            </a:r>
          </a:p>
        </p:txBody>
      </p:sp>
      <p:sp>
        <p:nvSpPr>
          <p:cNvPr id="3" name="Content Placeholder 2"/>
          <p:cNvSpPr>
            <a:spLocks noGrp="1"/>
          </p:cNvSpPr>
          <p:nvPr>
            <p:ph idx="1"/>
          </p:nvPr>
        </p:nvSpPr>
        <p:spPr>
          <a:xfrm>
            <a:off x="4521200" y="2362200"/>
            <a:ext cx="8483600" cy="6553200"/>
          </a:xfrm>
        </p:spPr>
        <p:txBody>
          <a:bodyPr lIns="130046" tIns="65023" rIns="130046" bIns="65023" rtlCol="0">
            <a:normAutofit fontScale="92500" lnSpcReduction="20000"/>
          </a:bodyPr>
          <a:lstStyle/>
          <a:p>
            <a:pPr marL="390138" indent="-390138" eaLnBrk="1" fontAlgn="auto" hangingPunct="1">
              <a:spcAft>
                <a:spcPts val="0"/>
              </a:spcAft>
              <a:buClr>
                <a:schemeClr val="tx1"/>
              </a:buClr>
              <a:buNone/>
              <a:defRPr/>
            </a:pPr>
            <a:r>
              <a:rPr lang="en-US" dirty="0"/>
              <a:t>State ANS Act (SB08-226)</a:t>
            </a:r>
          </a:p>
          <a:p>
            <a:pPr marL="390138" indent="-390138" eaLnBrk="1" fontAlgn="auto" hangingPunct="1">
              <a:spcAft>
                <a:spcPts val="0"/>
              </a:spcAft>
              <a:buClr>
                <a:schemeClr val="tx1"/>
              </a:buClr>
              <a:buNone/>
              <a:defRPr/>
            </a:pPr>
            <a:r>
              <a:rPr lang="en-US" dirty="0">
                <a:solidFill>
                  <a:schemeClr val="bg2"/>
                </a:solidFill>
              </a:rPr>
              <a:t>	“Authorized Agent” means any person, employee or representative of local, state or federal government, or any subdivision of government that is authorized by the government to temporarily stop, detain, and inspect a conveyance for ANS.</a:t>
            </a:r>
          </a:p>
          <a:p>
            <a:pPr marL="390138" indent="-390138" eaLnBrk="1" fontAlgn="auto" hangingPunct="1">
              <a:spcAft>
                <a:spcPts val="0"/>
              </a:spcAft>
              <a:buClr>
                <a:schemeClr val="tx1"/>
              </a:buClr>
              <a:buNone/>
              <a:defRPr/>
            </a:pPr>
            <a:r>
              <a:rPr lang="en-US" dirty="0"/>
              <a:t>Authorizes</a:t>
            </a:r>
          </a:p>
          <a:p>
            <a:pPr marL="910322" lvl="1" indent="-351124" eaLnBrk="1" fontAlgn="auto" hangingPunct="1">
              <a:spcBef>
                <a:spcPts val="1200"/>
              </a:spcBef>
              <a:spcAft>
                <a:spcPts val="0"/>
              </a:spcAft>
              <a:defRPr/>
            </a:pPr>
            <a:r>
              <a:rPr lang="en-US" dirty="0">
                <a:solidFill>
                  <a:schemeClr val="bg2"/>
                </a:solidFill>
              </a:rPr>
              <a:t>Temporarily Stop and Detain Conveyance</a:t>
            </a:r>
          </a:p>
          <a:p>
            <a:pPr marL="910322" lvl="1" indent="-351124" eaLnBrk="1" fontAlgn="auto" hangingPunct="1">
              <a:spcBef>
                <a:spcPts val="1200"/>
              </a:spcBef>
              <a:spcAft>
                <a:spcPts val="0"/>
              </a:spcAft>
              <a:defRPr/>
            </a:pPr>
            <a:r>
              <a:rPr lang="en-US" dirty="0">
                <a:solidFill>
                  <a:schemeClr val="bg2"/>
                </a:solidFill>
              </a:rPr>
              <a:t>Inspect Conveyance for ANS</a:t>
            </a:r>
          </a:p>
          <a:p>
            <a:pPr marL="910322" lvl="1" indent="-351124" eaLnBrk="1" fontAlgn="auto" hangingPunct="1">
              <a:spcBef>
                <a:spcPts val="1200"/>
              </a:spcBef>
              <a:spcAft>
                <a:spcPts val="0"/>
              </a:spcAft>
              <a:defRPr/>
            </a:pPr>
            <a:r>
              <a:rPr lang="en-US" dirty="0">
                <a:solidFill>
                  <a:schemeClr val="bg2"/>
                </a:solidFill>
              </a:rPr>
              <a:t>Recommend Decontamination, if ANS are suspected</a:t>
            </a:r>
          </a:p>
          <a:p>
            <a:pPr marL="910322" lvl="1" indent="-351124" eaLnBrk="1" fontAlgn="auto" hangingPunct="1">
              <a:spcBef>
                <a:spcPts val="1200"/>
              </a:spcBef>
              <a:spcAft>
                <a:spcPts val="0"/>
              </a:spcAft>
              <a:defRPr/>
            </a:pPr>
            <a:r>
              <a:rPr lang="en-US" dirty="0">
                <a:solidFill>
                  <a:schemeClr val="bg2"/>
                </a:solidFill>
              </a:rPr>
              <a:t>Conduct Decontamination, if Operator is Compliant</a:t>
            </a:r>
          </a:p>
        </p:txBody>
      </p:sp>
      <p:pic>
        <p:nvPicPr>
          <p:cNvPr id="6" name="Picture 5" descr="IMG_189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 y="2667000"/>
            <a:ext cx="4343400" cy="5791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8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2.xml><?xml version="1.0" encoding="utf-8"?>
<a:theme xmlns:a="http://schemas.openxmlformats.org/drawingml/2006/main" name="1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3.xml><?xml version="1.0" encoding="utf-8"?>
<a:theme xmlns:a="http://schemas.openxmlformats.org/drawingml/2006/main"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act_x0020_For_x0020_Folder xmlns="d1561a44-3a77-45b9-b392-c80b0c6e42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ACE3E2E33231489170293A9A776F50" ma:contentTypeVersion="2" ma:contentTypeDescription="Create a new document." ma:contentTypeScope="" ma:versionID="3eeceaeb7b7fc4e3b3e710dc81e57def">
  <xsd:schema xmlns:xsd="http://www.w3.org/2001/XMLSchema" xmlns:xs="http://www.w3.org/2001/XMLSchema" xmlns:p="http://schemas.microsoft.com/office/2006/metadata/properties" xmlns:ns2="d1561a44-3a77-45b9-b392-c80b0c6e4206" targetNamespace="http://schemas.microsoft.com/office/2006/metadata/properties" ma:root="true" ma:fieldsID="2ebb0b97b6eb5cafbef47c66b5eae507" ns2:_="">
    <xsd:import namespace="d1561a44-3a77-45b9-b392-c80b0c6e4206"/>
    <xsd:element name="properties">
      <xsd:complexType>
        <xsd:sequence>
          <xsd:element name="documentManagement">
            <xsd:complexType>
              <xsd:all>
                <xsd:element ref="ns2:Contact_x0020_For_x0020_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61a44-3a77-45b9-b392-c80b0c6e4206" elementFormDefault="qualified">
    <xsd:import namespace="http://schemas.microsoft.com/office/2006/documentManagement/types"/>
    <xsd:import namespace="http://schemas.microsoft.com/office/infopath/2007/PartnerControls"/>
    <xsd:element name="Contact_x0020_For_x0020_Folder" ma:index="8" nillable="true" ma:displayName="Contact For Folder" ma:internalName="Contact_x0020_For_x0020_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DDB699-4F25-48F9-8D7A-0451296E89D3}">
  <ds:schemaRefs>
    <ds:schemaRef ds:uri="http://schemas.microsoft.com/sharepoint/v3/contenttype/forms"/>
  </ds:schemaRefs>
</ds:datastoreItem>
</file>

<file path=customXml/itemProps2.xml><?xml version="1.0" encoding="utf-8"?>
<ds:datastoreItem xmlns:ds="http://schemas.openxmlformats.org/officeDocument/2006/customXml" ds:itemID="{B1A6242B-D79A-4714-B120-FF04F523149A}">
  <ds:schemaRefs>
    <ds:schemaRef ds:uri="http://schemas.microsoft.com/office/2006/documentManagement/types"/>
    <ds:schemaRef ds:uri="d1561a44-3a77-45b9-b392-c80b0c6e4206"/>
    <ds:schemaRef ds:uri="http://purl.org/dc/dcmitype/"/>
    <ds:schemaRef ds:uri="http://www.w3.org/XML/1998/namespace"/>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71DAFEF-23DD-4CCD-9CF6-38CB01CEF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561a44-3a77-45b9-b392-c80b0c6e4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2C23DB-5F86-46CA-AA63-2831400A0C9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8481</TotalTime>
  <Words>6628</Words>
  <Application>Microsoft Office PowerPoint</Application>
  <PresentationFormat>Custom</PresentationFormat>
  <Paragraphs>612</Paragraphs>
  <Slides>57</Slides>
  <Notes>56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Arial</vt:lpstr>
      <vt:lpstr>Arial Rounded MT Bold</vt:lpstr>
      <vt:lpstr>Avenir</vt:lpstr>
      <vt:lpstr>Baskerville Old Face</vt:lpstr>
      <vt:lpstr>Calibri</vt:lpstr>
      <vt:lpstr>Georgia</vt:lpstr>
      <vt:lpstr>Trebuchet MS</vt:lpstr>
      <vt:lpstr>8_Office Theme</vt:lpstr>
      <vt:lpstr>1_Office Theme</vt:lpstr>
      <vt:lpstr>7_Office Theme</vt:lpstr>
      <vt:lpstr>State of Colorado  ANS Program </vt:lpstr>
      <vt:lpstr>What Are Invasive Species?</vt:lpstr>
      <vt:lpstr>How Are ANS Defined?</vt:lpstr>
      <vt:lpstr>What A.N.S. Are We Concerned About?</vt:lpstr>
      <vt:lpstr>Our Mission</vt:lpstr>
      <vt:lpstr>PowerPoint Presentation</vt:lpstr>
      <vt:lpstr>State ANS Act (SB 08-226)</vt:lpstr>
      <vt:lpstr>Colorado ANS Act - Reporting</vt:lpstr>
      <vt:lpstr>Legal Authority “Authorized Agents”</vt:lpstr>
      <vt:lpstr>Legal Authority “Qualified Peace Officer”</vt:lpstr>
      <vt:lpstr>Legal Authority “Authorized Location”</vt:lpstr>
      <vt:lpstr>Parks – Chapter 8 ANS Regulations</vt:lpstr>
      <vt:lpstr>CPW ANS Regulation Updates – 2017 &amp; 2018</vt:lpstr>
      <vt:lpstr>State ZQM Management Plan</vt:lpstr>
      <vt:lpstr>Mussel Free Colorado Act</vt:lpstr>
      <vt:lpstr>Sampling and Monitoring</vt:lpstr>
      <vt:lpstr>Early Detection       Sampling &amp; Monitoring</vt:lpstr>
      <vt:lpstr>PowerPoint Presentation</vt:lpstr>
      <vt:lpstr>Minimum Criteria for Detection</vt:lpstr>
      <vt:lpstr>Regional USA Language</vt:lpstr>
      <vt:lpstr>Regional De-Listing Protocol</vt:lpstr>
      <vt:lpstr>De-Listing Colorado’s Waters</vt:lpstr>
      <vt:lpstr>Green Mountain Reservoir</vt:lpstr>
      <vt:lpstr>Watercraft Inspection &amp; Decontamination (W.I.D.)</vt:lpstr>
      <vt:lpstr>PowerPoint Presentation</vt:lpstr>
      <vt:lpstr>Types of WIDS</vt:lpstr>
      <vt:lpstr>WID Authorized Locations</vt:lpstr>
      <vt:lpstr>PowerPoint Presentation</vt:lpstr>
      <vt:lpstr>Statewide Inspection Numbers</vt:lpstr>
      <vt:lpstr>Statewide Decontamination Numbers</vt:lpstr>
      <vt:lpstr>Infested Mussel Boat Interceptions</vt:lpstr>
      <vt:lpstr>PowerPoint Presentation</vt:lpstr>
      <vt:lpstr>195 Total Interceptions 2009-2018 </vt:lpstr>
      <vt:lpstr>Mussel Boat Origins 2009-2018</vt:lpstr>
      <vt:lpstr>Lake Powell – A Game Changer</vt:lpstr>
      <vt:lpstr>PowerPoint Presentation</vt:lpstr>
      <vt:lpstr>Mussel Boat Origins 2018 </vt:lpstr>
      <vt:lpstr>QC, Biologists, Hatcheries, Researchers</vt:lpstr>
      <vt:lpstr>Quality Assurance</vt:lpstr>
      <vt:lpstr>Quality Assurance</vt:lpstr>
      <vt:lpstr>State Fish Hatchery Units</vt:lpstr>
      <vt:lpstr>ANS Crews &amp; Aquatic Biologists</vt:lpstr>
      <vt:lpstr>Western State Programs</vt:lpstr>
      <vt:lpstr>Priority #1 - Education!</vt:lpstr>
      <vt:lpstr>PowerPoint Presentation</vt:lpstr>
      <vt:lpstr>Education = Priority #1</vt:lpstr>
      <vt:lpstr>Educational Materials </vt:lpstr>
      <vt:lpstr>PowerPoint Presentation</vt:lpstr>
      <vt:lpstr>Specific User Resources </vt:lpstr>
      <vt:lpstr>PowerPoint Presentation</vt:lpstr>
      <vt:lpstr>PowerPoint Presentation</vt:lpstr>
      <vt:lpstr>The Western Regional Panel     on ANS  Western Coordination and Communications</vt:lpstr>
      <vt:lpstr>Western ANS Coordination</vt:lpstr>
      <vt:lpstr>Legal Framework</vt:lpstr>
      <vt:lpstr>Operational Standards</vt:lpstr>
      <vt:lpstr>Protecting the Uninfested West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 Euismod Risus Scelerisque Aliquet</dc:title>
  <dc:creator>Gurzick, Tony</dc:creator>
  <cp:lastModifiedBy>adam.ringia@gmail.com</cp:lastModifiedBy>
  <cp:revision>185</cp:revision>
  <dcterms:created xsi:type="dcterms:W3CDTF">2014-01-16T23:28:42Z</dcterms:created>
  <dcterms:modified xsi:type="dcterms:W3CDTF">2019-08-01T15:36:03Z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0x01010090ACE3E2E33231489170293A9A776F50</vt:lpwstr>
  </property>
  <property fmtid="{D5CDD505-2E9C-101B-9397-08002B2CF9AE}" pid="3" name="Order">
    <vt:r8>313900</vt:r8>
  </property>
  <property fmtid="{D5CDD505-2E9C-101B-9397-08002B2CF9AE}" pid="4" name="xd_ProgID">
    <vt:lpwstr/>
  </property>
  <property fmtid="{D5CDD505-2E9C-101B-9397-08002B2CF9AE}" pid="5" name="_dlc_DocId">
    <vt:lpwstr>MVUUNPW6K5RX-600-890</vt:lpwstr>
  </property>
  <property fmtid="{D5CDD505-2E9C-101B-9397-08002B2CF9AE}" pid="6" name="_SourceUrl">
    <vt:lpwstr/>
  </property>
  <property fmtid="{D5CDD505-2E9C-101B-9397-08002B2CF9AE}" pid="7" name="_dlc_DocIdUrl">
    <vt:lpwstr>http://cpwnet.naturenet.state.co.us/eLibrary/_layouts/15/DocIdRedir.aspx?ID=MVUUNPW6K5RX-600-890, MVUUNPW6K5RX-600-890</vt:lpwstr>
  </property>
  <property fmtid="{D5CDD505-2E9C-101B-9397-08002B2CF9AE}" pid="8" name="TemplateUrl">
    <vt:lpwstr/>
  </property>
  <property fmtid="{D5CDD505-2E9C-101B-9397-08002B2CF9AE}" pid="9" name="_dlc_DocIdItemGuid">
    <vt:lpwstr>4bcdf605-2c8b-4a3d-b9e3-c105d1eef4cf</vt:lpwstr>
  </property>
</Properties>
</file>