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0" r:id="rId2"/>
    <p:sldId id="277" r:id="rId3"/>
    <p:sldId id="287" r:id="rId4"/>
    <p:sldId id="293" r:id="rId5"/>
    <p:sldId id="294" r:id="rId6"/>
    <p:sldId id="268" r:id="rId7"/>
    <p:sldId id="291" r:id="rId8"/>
    <p:sldId id="269" r:id="rId9"/>
    <p:sldId id="271" r:id="rId10"/>
    <p:sldId id="298" r:id="rId11"/>
    <p:sldId id="292" r:id="rId12"/>
    <p:sldId id="295" r:id="rId13"/>
    <p:sldId id="275" r:id="rId14"/>
    <p:sldId id="274" r:id="rId15"/>
    <p:sldId id="270" r:id="rId16"/>
    <p:sldId id="285" r:id="rId17"/>
    <p:sldId id="279" r:id="rId18"/>
    <p:sldId id="280" r:id="rId19"/>
    <p:sldId id="316" r:id="rId20"/>
    <p:sldId id="315" r:id="rId21"/>
    <p:sldId id="314" r:id="rId22"/>
    <p:sldId id="311" r:id="rId23"/>
    <p:sldId id="307" r:id="rId24"/>
    <p:sldId id="312" r:id="rId25"/>
    <p:sldId id="308" r:id="rId26"/>
    <p:sldId id="309" r:id="rId27"/>
    <p:sldId id="310" r:id="rId28"/>
    <p:sldId id="317" r:id="rId29"/>
    <p:sldId id="318" r:id="rId30"/>
    <p:sldId id="319" r:id="rId31"/>
    <p:sldId id="306" r:id="rId32"/>
    <p:sldId id="305" r:id="rId33"/>
    <p:sldId id="300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81" d="100"/>
          <a:sy n="81" d="100"/>
        </p:scale>
        <p:origin x="1469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2C30D-1EA7-48F7-8E36-86C06A79DB4A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A5C4A-39B2-4E03-8318-B9FD0466E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4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5C4A-39B2-4E03-8318-B9FD0466E2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5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5C4A-39B2-4E03-8318-B9FD0466E2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5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094-8AFB-466A-849F-226E78FC537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7441-7B2C-4E00-A2FD-C13112D2F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8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094-8AFB-466A-849F-226E78FC537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7441-7B2C-4E00-A2FD-C13112D2F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094-8AFB-466A-849F-226E78FC537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7441-7B2C-4E00-A2FD-C13112D2F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094-8AFB-466A-849F-226E78FC537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7441-7B2C-4E00-A2FD-C13112D2F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9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094-8AFB-466A-849F-226E78FC537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7441-7B2C-4E00-A2FD-C13112D2F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7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094-8AFB-466A-849F-226E78FC537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7441-7B2C-4E00-A2FD-C13112D2F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094-8AFB-466A-849F-226E78FC537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7441-7B2C-4E00-A2FD-C13112D2F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094-8AFB-466A-849F-226E78FC537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7441-7B2C-4E00-A2FD-C13112D2F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094-8AFB-466A-849F-226E78FC537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7441-7B2C-4E00-A2FD-C13112D2F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094-8AFB-466A-849F-226E78FC537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7441-7B2C-4E00-A2FD-C13112D2F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9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094-8AFB-466A-849F-226E78FC537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7441-7B2C-4E00-A2FD-C13112D2F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9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26094-8AFB-466A-849F-226E78FC537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77441-7B2C-4E00-A2FD-C13112D2F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0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pictures of aquatic invasive speci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7" y="11204"/>
            <a:ext cx="2869224" cy="21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ictures of aquatic invasive speci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393" y="2206597"/>
            <a:ext cx="2751748" cy="270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ictures of aquatic invasive speci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619" y="4993052"/>
            <a:ext cx="2941381" cy="18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ictures of aquatic invasive speci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03" y="2209528"/>
            <a:ext cx="2993504" cy="269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pictures of aquatic invasive speci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1" y="5010173"/>
            <a:ext cx="3154620" cy="18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pictures of aquatic invasive specie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010173"/>
            <a:ext cx="2895601" cy="18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pictures of aquatic invasive specie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599" y="2208691"/>
            <a:ext cx="4739177" cy="270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1100" y="1994901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Biosecurity In Fish Hatcheries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7414" y="4502275"/>
            <a:ext cx="464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Tom Tighe-Mora National Fish Hatchery</a:t>
            </a:r>
          </a:p>
        </p:txBody>
      </p:sp>
      <p:pic>
        <p:nvPicPr>
          <p:cNvPr id="1058" name="Picture 34" descr="Image result for Pictures of new zealand mud snail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619" y="11204"/>
            <a:ext cx="2957222" cy="21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Image result for pictures of bacterial kidney diseas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1" y="-3141"/>
            <a:ext cx="3154620" cy="213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5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9160"/>
            <a:ext cx="4343400" cy="6712640"/>
          </a:xfrm>
          <a:prstGeom prst="rect">
            <a:avLst/>
          </a:prstGeom>
        </p:spPr>
      </p:pic>
      <p:pic>
        <p:nvPicPr>
          <p:cNvPr id="5" name="Picture 2" descr="C:\Users\nwiese\Documents\Mora\Pics\04_18_17\Reduced\20170418_1816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69160"/>
            <a:ext cx="4343400" cy="67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1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5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some Color-Coded Buckets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nwiese\Documents\Mora\Pics\04_18_17\Reduced\20170418_1819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wiese\Documents\Mora\Pics\04_18_17\Reduced\20170418_1819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214687" cy="180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wiese\Documents\Mora\Pics\04_18_17\Reduced\20170418_1821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027461"/>
            <a:ext cx="2139851" cy="38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wiese\Documents\Mora\Pics\04_18_17\Reduced\20170418_1821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57" y="3902754"/>
            <a:ext cx="4576437" cy="25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nwiese\Documents\Mora\Pics\04_18_17\Reduced\20170418_1822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086" y="3027461"/>
            <a:ext cx="4371975" cy="245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2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Keep it Simple!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nwiese\Documents\Mora\Pics\04_18_17\Reduced\20170418_181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0533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49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HACCP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7545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Hazard Analysis Critical Control Point Plan</a:t>
            </a:r>
          </a:p>
          <a:p>
            <a:pPr marL="514350" indent="-514350">
              <a:buAutoNum type="arabicPlain"/>
            </a:pPr>
            <a:r>
              <a:rPr lang="en-US" sz="2800" dirty="0"/>
              <a:t>Every hatchery should have HACCP Plans</a:t>
            </a:r>
          </a:p>
          <a:p>
            <a:pPr marL="514350" indent="-514350">
              <a:buFont typeface="Arial" panose="020B0604020202020204" pitchFamily="34" charset="0"/>
              <a:buAutoNum type="arabicPlain"/>
            </a:pPr>
            <a:r>
              <a:rPr lang="en-US" sz="2800" dirty="0"/>
              <a:t>Recommended to have HACCP Plans for every critical stage of fish development at hatchery:</a:t>
            </a:r>
          </a:p>
          <a:p>
            <a:pPr marL="0" indent="0">
              <a:buNone/>
            </a:pPr>
            <a:r>
              <a:rPr lang="en-US" sz="2800" dirty="0"/>
              <a:t>	-Broodstock, spawning and egg care, fry 	management, wild fish transfer and fish stocking 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**Where can we stop the particular problem or pathogen from causing a problem for the finished product?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US" sz="3900" b="1" dirty="0">
                <a:solidFill>
                  <a:srgbClr val="FF0000"/>
                </a:solidFill>
              </a:rPr>
              <a:t>In a hatchery, that usually starts with the water source!!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5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702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Fully Recirculating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308" y="1447800"/>
            <a:ext cx="4059936" cy="4572000"/>
          </a:xfrm>
        </p:spPr>
        <p:txBody>
          <a:bodyPr>
            <a:normAutofit lnSpcReduction="10000"/>
          </a:bodyPr>
          <a:lstStyle/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91262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Main Components</a:t>
            </a:r>
            <a:r>
              <a:rPr lang="en-US" dirty="0"/>
              <a:t>:</a:t>
            </a:r>
          </a:p>
          <a:p>
            <a:r>
              <a:rPr lang="en-US" dirty="0"/>
              <a:t>Culture Tanks</a:t>
            </a:r>
          </a:p>
          <a:p>
            <a:r>
              <a:rPr lang="en-US" dirty="0"/>
              <a:t>Drum Filtration</a:t>
            </a:r>
          </a:p>
          <a:p>
            <a:r>
              <a:rPr lang="en-US" dirty="0"/>
              <a:t>Pump Bank</a:t>
            </a:r>
          </a:p>
          <a:p>
            <a:r>
              <a:rPr lang="en-US" dirty="0"/>
              <a:t>Bio-Filtration</a:t>
            </a:r>
          </a:p>
          <a:p>
            <a:r>
              <a:rPr lang="en-US" dirty="0"/>
              <a:t>Gas Conditioning</a:t>
            </a:r>
          </a:p>
          <a:p>
            <a:r>
              <a:rPr lang="en-US" dirty="0"/>
              <a:t>UV Sterilization</a:t>
            </a:r>
          </a:p>
          <a:p>
            <a:r>
              <a:rPr lang="en-US" dirty="0"/>
              <a:t>Re-Oxygenation</a:t>
            </a:r>
          </a:p>
          <a:p>
            <a:r>
              <a:rPr lang="en-US" dirty="0"/>
              <a:t>5% make-up water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005" y="2286000"/>
            <a:ext cx="4267200" cy="3200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895600" y="4462790"/>
            <a:ext cx="2177590" cy="163321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6308" y="5917225"/>
            <a:ext cx="300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Culture Tanks</a:t>
            </a:r>
          </a:p>
        </p:txBody>
      </p:sp>
    </p:spTree>
    <p:extLst>
      <p:ext uri="{BB962C8B-B14F-4D97-AF65-F5344CB8AC3E}">
        <p14:creationId xmlns:p14="http://schemas.microsoft.com/office/powerpoint/2010/main" val="290095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60226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Fully Recirculating System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133600"/>
            <a:ext cx="3281283" cy="218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033" y="2226534"/>
            <a:ext cx="3024401" cy="4534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84" y="5334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Drum Filter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95400" y="4038600"/>
            <a:ext cx="1143000" cy="13716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4142" y="487579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Bio Filter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267200" y="3838150"/>
            <a:ext cx="1380868" cy="111485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79275" y="876906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Stripping Tower</a:t>
            </a:r>
          </a:p>
          <a:p>
            <a:pPr algn="ctr"/>
            <a:r>
              <a:rPr lang="en-US" sz="2800" b="1" dirty="0"/>
              <a:t>Gas Conditioning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696200" y="2133600"/>
            <a:ext cx="466468" cy="166731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287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Fully Recirculating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898684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UV Sterilization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267200" y="3838150"/>
            <a:ext cx="1380868" cy="111485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550116"/>
            <a:ext cx="5105400" cy="2871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1470072"/>
            <a:ext cx="4396946" cy="29858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278410" y="3657600"/>
            <a:ext cx="626590" cy="217538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168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9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pictures of aquatic invasive spe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29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4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31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wiese\Documents\Mora\Pics\04_17_16\Shady_Ac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7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6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7600" y="1219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UV Sterilization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001000" y="1588532"/>
            <a:ext cx="381000" cy="621268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57800" y="158853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Gas Conditioning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572000" y="1957864"/>
            <a:ext cx="1524000" cy="709136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5000" y="533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Bio filters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828800" y="914400"/>
            <a:ext cx="533400" cy="674132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72100" y="2566216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Microscreens</a:t>
            </a:r>
            <a:endParaRPr lang="en-US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943600" y="2857500"/>
            <a:ext cx="381000" cy="495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09800" y="233886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Pump Bank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781300" y="2708196"/>
            <a:ext cx="342900" cy="1559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57500" y="2708196"/>
            <a:ext cx="1638300" cy="1711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810000" y="1981200"/>
            <a:ext cx="2286000" cy="357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029200" y="1981200"/>
            <a:ext cx="1066800" cy="1005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14800" y="6443411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Sump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572000" y="5562600"/>
            <a:ext cx="22860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02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962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Four-625 Gallon Round Tanks-10 GPM flow </a:t>
            </a:r>
          </a:p>
        </p:txBody>
      </p:sp>
    </p:spTree>
    <p:extLst>
      <p:ext uri="{BB962C8B-B14F-4D97-AF65-F5344CB8AC3E}">
        <p14:creationId xmlns:p14="http://schemas.microsoft.com/office/powerpoint/2010/main" val="3726278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597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47712"/>
            <a:ext cx="8686800" cy="59578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48000" y="228600"/>
            <a:ext cx="214674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PVC Parts List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89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733800"/>
            <a:ext cx="5184484" cy="3124200"/>
          </a:xfrm>
          <a:prstGeom prst="rect">
            <a:avLst/>
          </a:prstGeom>
        </p:spPr>
      </p:pic>
      <p:sp>
        <p:nvSpPr>
          <p:cNvPr id="4" name="AutoShape 2" descr="Displaying 20180904_1629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7937"/>
            <a:ext cx="5181600" cy="3649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869" y="156843"/>
            <a:ext cx="883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Mescalero Fish Hatchery RAS Project</a:t>
            </a:r>
          </a:p>
        </p:txBody>
      </p:sp>
    </p:spTree>
    <p:extLst>
      <p:ext uri="{BB962C8B-B14F-4D97-AF65-F5344CB8AC3E}">
        <p14:creationId xmlns:p14="http://schemas.microsoft.com/office/powerpoint/2010/main" val="1726524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03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0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chemeClr val="tx2">
                    <a:lumMod val="75000"/>
                  </a:schemeClr>
                </a:solidFill>
              </a:rPr>
              <a:t>THE LIST AFFECTING HATCHERIES</a:t>
            </a:r>
            <a:br>
              <a:rPr lang="en-US" sz="3600" b="1" u="sng" dirty="0"/>
            </a:br>
            <a:r>
              <a:rPr lang="en-US" sz="2700" b="1" u="sng" dirty="0">
                <a:solidFill>
                  <a:schemeClr val="accent6">
                    <a:lumMod val="50000"/>
                  </a:schemeClr>
                </a:solidFill>
              </a:rPr>
              <a:t>Fish Disease (Bacteria, Virus, Parasites)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BKD -</a:t>
            </a:r>
            <a:r>
              <a:rPr lang="en-US" sz="2800" dirty="0"/>
              <a:t> (</a:t>
            </a:r>
            <a:r>
              <a:rPr lang="en-US" sz="2800" i="1" dirty="0"/>
              <a:t>Renibacterium salmoninarum)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IHNV -</a:t>
            </a:r>
            <a:r>
              <a:rPr lang="en-US" sz="2800" dirty="0"/>
              <a:t> </a:t>
            </a:r>
            <a:r>
              <a:rPr lang="en-US" sz="2800" i="1" dirty="0"/>
              <a:t>(Infectious hematopoietic necrosis virus)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IPNV -</a:t>
            </a:r>
            <a:r>
              <a:rPr lang="en-US" sz="2800" i="1" dirty="0"/>
              <a:t> (Infectious pancreatic necrosis virus)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VHSV -</a:t>
            </a:r>
            <a:r>
              <a:rPr lang="en-US" sz="2800" i="1" dirty="0"/>
              <a:t> (Viral hemorrhagic septicemia virus)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Furunculosis -</a:t>
            </a:r>
            <a:r>
              <a:rPr lang="en-US" sz="2800" i="1" dirty="0"/>
              <a:t> (Aeromonas salmonicida)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Enteric redmouth - </a:t>
            </a:r>
            <a:r>
              <a:rPr lang="en-US" sz="2800" dirty="0"/>
              <a:t>(</a:t>
            </a:r>
            <a:r>
              <a:rPr lang="en-US" sz="2800" i="1" dirty="0"/>
              <a:t>Yersinia ruckeri)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Whirling disease - </a:t>
            </a:r>
            <a:r>
              <a:rPr lang="en-US" sz="2800" i="1" dirty="0"/>
              <a:t>(Myxobolus cerebralis)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Coldwater Disease - </a:t>
            </a:r>
            <a:r>
              <a:rPr lang="en-US" sz="2800" i="1" dirty="0"/>
              <a:t>(Flexibacter psychrophilus)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Fish Parasites – </a:t>
            </a:r>
            <a:r>
              <a:rPr lang="en-US" sz="2800" dirty="0"/>
              <a:t>Internal and external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3500" b="1" u="sng" dirty="0"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900" b="1" u="sng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Aquatic Invasive Species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900" b="1" u="sng" dirty="0">
              <a:latin typeface="+mj-lt"/>
              <a:ea typeface="+mj-ea"/>
              <a:cs typeface="+mj-cs"/>
            </a:endParaRPr>
          </a:p>
          <a:p>
            <a:pPr marL="514350" indent="-514350">
              <a:buAutoNum type="arabicPeriod"/>
            </a:pPr>
            <a:r>
              <a:rPr lang="en-US" sz="2800" b="1" dirty="0"/>
              <a:t>New Zealand Mud Snails</a:t>
            </a:r>
          </a:p>
          <a:p>
            <a:pPr marL="514350" indent="-514350">
              <a:buAutoNum type="arabicPeriod"/>
            </a:pPr>
            <a:r>
              <a:rPr lang="en-US" sz="2800" b="1" dirty="0"/>
              <a:t>Quagga and Zebra Mussels</a:t>
            </a:r>
          </a:p>
          <a:p>
            <a:pPr marL="514350" indent="-514350">
              <a:buAutoNum type="arabicPeriod"/>
            </a:pPr>
            <a:r>
              <a:rPr lang="en-US" sz="2800" b="1" dirty="0"/>
              <a:t>Other Land and Water Based AIS-</a:t>
            </a:r>
            <a:r>
              <a:rPr lang="en-US" sz="2800" dirty="0"/>
              <a:t>List</a:t>
            </a:r>
            <a:r>
              <a:rPr lang="en-US" sz="2800" b="1" dirty="0"/>
              <a:t> </a:t>
            </a:r>
            <a:r>
              <a:rPr lang="en-US" sz="2800" dirty="0"/>
              <a:t>Constantly Changing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0493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25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79871"/>
              </p:ext>
            </p:extLst>
          </p:nvPr>
        </p:nvGraphicFramePr>
        <p:xfrm>
          <a:off x="152401" y="152399"/>
          <a:ext cx="8839198" cy="6553194"/>
        </p:xfrm>
        <a:graphic>
          <a:graphicData uri="http://schemas.openxmlformats.org/drawingml/2006/table">
            <a:tbl>
              <a:tblPr/>
              <a:tblGrid>
                <a:gridCol w="2581835">
                  <a:extLst>
                    <a:ext uri="{9D8B030D-6E8A-4147-A177-3AD203B41FA5}">
                      <a16:colId xmlns:a16="http://schemas.microsoft.com/office/drawing/2014/main" val="2817417486"/>
                    </a:ext>
                  </a:extLst>
                </a:gridCol>
                <a:gridCol w="1290917">
                  <a:extLst>
                    <a:ext uri="{9D8B030D-6E8A-4147-A177-3AD203B41FA5}">
                      <a16:colId xmlns:a16="http://schemas.microsoft.com/office/drawing/2014/main" val="2657775906"/>
                    </a:ext>
                  </a:extLst>
                </a:gridCol>
                <a:gridCol w="663388">
                  <a:extLst>
                    <a:ext uri="{9D8B030D-6E8A-4147-A177-3AD203B41FA5}">
                      <a16:colId xmlns:a16="http://schemas.microsoft.com/office/drawing/2014/main" val="2217446599"/>
                    </a:ext>
                  </a:extLst>
                </a:gridCol>
                <a:gridCol w="669365">
                  <a:extLst>
                    <a:ext uri="{9D8B030D-6E8A-4147-A177-3AD203B41FA5}">
                      <a16:colId xmlns:a16="http://schemas.microsoft.com/office/drawing/2014/main" val="127067695"/>
                    </a:ext>
                  </a:extLst>
                </a:gridCol>
                <a:gridCol w="956235">
                  <a:extLst>
                    <a:ext uri="{9D8B030D-6E8A-4147-A177-3AD203B41FA5}">
                      <a16:colId xmlns:a16="http://schemas.microsoft.com/office/drawing/2014/main" val="126943820"/>
                    </a:ext>
                  </a:extLst>
                </a:gridCol>
                <a:gridCol w="2677458">
                  <a:extLst>
                    <a:ext uri="{9D8B030D-6E8A-4147-A177-3AD203B41FA5}">
                      <a16:colId xmlns:a16="http://schemas.microsoft.com/office/drawing/2014/main" val="2174185506"/>
                    </a:ext>
                  </a:extLst>
                </a:gridCol>
              </a:tblGrid>
              <a:tr h="2317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7500 gallon rearing space (12 tanks) isolation Recirculating Aquaculture System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386099"/>
                  </a:ext>
                </a:extLst>
              </a:tr>
              <a:tr h="231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364733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YSI 5500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Alarm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4,500.00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4,500.00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YSI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064063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 ODO Optical DO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Alarm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680.00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2,040.00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YSI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903017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George Fischer Signet Flow Meter 2"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Alarm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890.00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2,670.00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YSI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940252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TGP Probe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Alarm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680.00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680.00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YSI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138285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BioWave Plus 60 Biofilter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Biofilter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2,399.00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7,197.00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Wlim Corporation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979470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Amalgam Series UVP 2 Lamp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 System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3,579.00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10,737.00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Wlim Corporation - One RAS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746693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Jacuzzi Magnum Force Pump (1hp)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Pumps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400.00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2,800.00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Online (1 spare plumbed in, 2 spares on shelf)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318084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 (see additional sheet)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5,000.00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5,000.00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Feet for two degassers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590198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36" x 72" round tanks with Naturalistic Inlay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Tanks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2,595.00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31,140.00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Reiff Manufacturing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27873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Freight for tanks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Tanks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3,420.00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439246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Unistrut for pumps, degassers, etc.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Unistrut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400.00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227099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Unistrut Bolts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Unistrut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100.00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0774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Cinder Blocks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3.00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540.00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203824"/>
                  </a:ext>
                </a:extLst>
              </a:tr>
              <a:tr h="434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Paving Blocks (3 1/2")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180.00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62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994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73801"/>
              </p:ext>
            </p:extLst>
          </p:nvPr>
        </p:nvGraphicFramePr>
        <p:xfrm>
          <a:off x="-1" y="6"/>
          <a:ext cx="9144002" cy="6858000"/>
        </p:xfrm>
        <a:graphic>
          <a:graphicData uri="http://schemas.openxmlformats.org/drawingml/2006/table">
            <a:tbl>
              <a:tblPr/>
              <a:tblGrid>
                <a:gridCol w="2669059">
                  <a:extLst>
                    <a:ext uri="{9D8B030D-6E8A-4147-A177-3AD203B41FA5}">
                      <a16:colId xmlns:a16="http://schemas.microsoft.com/office/drawing/2014/main" val="1815592264"/>
                    </a:ext>
                  </a:extLst>
                </a:gridCol>
                <a:gridCol w="1334531">
                  <a:extLst>
                    <a:ext uri="{9D8B030D-6E8A-4147-A177-3AD203B41FA5}">
                      <a16:colId xmlns:a16="http://schemas.microsoft.com/office/drawing/2014/main" val="1847955768"/>
                    </a:ext>
                  </a:extLst>
                </a:gridCol>
                <a:gridCol w="691979">
                  <a:extLst>
                    <a:ext uri="{9D8B030D-6E8A-4147-A177-3AD203B41FA5}">
                      <a16:colId xmlns:a16="http://schemas.microsoft.com/office/drawing/2014/main" val="2842034808"/>
                    </a:ext>
                  </a:extLst>
                </a:gridCol>
                <a:gridCol w="691979">
                  <a:extLst>
                    <a:ext uri="{9D8B030D-6E8A-4147-A177-3AD203B41FA5}">
                      <a16:colId xmlns:a16="http://schemas.microsoft.com/office/drawing/2014/main" val="4289019548"/>
                    </a:ext>
                  </a:extLst>
                </a:gridCol>
                <a:gridCol w="988540">
                  <a:extLst>
                    <a:ext uri="{9D8B030D-6E8A-4147-A177-3AD203B41FA5}">
                      <a16:colId xmlns:a16="http://schemas.microsoft.com/office/drawing/2014/main" val="2573421530"/>
                    </a:ext>
                  </a:extLst>
                </a:gridCol>
                <a:gridCol w="2767914">
                  <a:extLst>
                    <a:ext uri="{9D8B030D-6E8A-4147-A177-3AD203B41FA5}">
                      <a16:colId xmlns:a16="http://schemas.microsoft.com/office/drawing/2014/main" val="1562206489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O2 Regulator, Ki Flowmeter, O2 Line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O2 System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250.00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1,500.00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Eagar (QQ769 and QQ760)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05427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Belt Feeders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415.00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4,980.00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Eagar (LL9812)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19535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Bird Netting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201.35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201.35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Eagar (EE104) - Jump Screens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4891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1/4" Oxygen Hose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1.10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550.00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Eagar (RR700) - For O2 system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975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1/4" T's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1.59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38.16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Eagar (QQ757)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52439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5/16" Hose Clamps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0.95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34.20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Eagar (QQ736)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14912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O2 Stones for Back-up system (12")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O2 System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65.00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780.00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Eagar (QQ705)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14058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1/8" rivets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0.10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40.00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1698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1/4" x 2" SS bolts and Lock Nuts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0.50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12.00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705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Sensaphone 400 Autodialer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Alarm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497.69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497.69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Pentair A2 pg 243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1968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Micron Parabolic Screen Filter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Filter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2,338.00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7,014.00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Pentair 2873 pg 105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8969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Sweetwater S41-A Regen Blower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Blower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694.69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1,389.38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Pentair (1 spare)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2128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2" Uniseals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4.69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112.56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Pentair (U200)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25012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4" Uniseals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6.29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75.48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Pentair (U300)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8664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Supplies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1,500.00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1,500.00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Vendor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5404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88,628.82 </a:t>
                      </a: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55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760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Mora Staff Photo 20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6"/>
            <a:ext cx="9144014" cy="686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54758"/>
            <a:ext cx="998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SOMETIMES….…STUFF JUST HAPPENS!</a:t>
            </a:r>
          </a:p>
        </p:txBody>
      </p:sp>
    </p:spTree>
    <p:extLst>
      <p:ext uri="{BB962C8B-B14F-4D97-AF65-F5344CB8AC3E}">
        <p14:creationId xmlns:p14="http://schemas.microsoft.com/office/powerpoint/2010/main" val="2988595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ool Gila P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723"/>
            <a:ext cx="9144000" cy="684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447682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1795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AIS/PATHOGEN MONITORING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0000"/>
                </a:solidFill>
              </a:rPr>
              <a:t>FISH HATCHERIES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/>
              <a:t>Difficult to predict where an invasion will occur, which species will invade, or the consequences of the invasion</a:t>
            </a:r>
          </a:p>
          <a:p>
            <a:pPr marL="514350" indent="-514350">
              <a:buAutoNum type="arabicPeriod"/>
            </a:pPr>
            <a:r>
              <a:rPr lang="en-US" dirty="0"/>
              <a:t>Monitor constantly so efforts can be to prevent spread</a:t>
            </a:r>
          </a:p>
          <a:p>
            <a:pPr marL="514350" indent="-514350">
              <a:buAutoNum type="arabicPeriod"/>
            </a:pPr>
            <a:r>
              <a:rPr lang="en-US" dirty="0"/>
              <a:t>Invasive species commonly spread by humans through trains, planes, ships and vehicles</a:t>
            </a:r>
          </a:p>
          <a:p>
            <a:pPr marL="514350" indent="-514350">
              <a:buAutoNum type="arabicPeriod"/>
            </a:pPr>
            <a:r>
              <a:rPr lang="en-US" dirty="0"/>
              <a:t> Hatchery activities potential of spreading AIS between hatcheries, between water bodies and across state lines through fish/egg stocking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1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9601200" cy="1143000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Potential AIS/Pathogen Effects on Hatcheries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Impact Operations by clogging pipes, aeration devices, screens and encrusting equipment.</a:t>
            </a:r>
          </a:p>
          <a:p>
            <a:pPr marL="514350" indent="-514350">
              <a:buAutoNum type="arabicPeriod"/>
            </a:pPr>
            <a:r>
              <a:rPr lang="en-US" dirty="0"/>
              <a:t>May spread to other hatcheries, or into the environment by stocking / shipping fish and eggs</a:t>
            </a:r>
          </a:p>
          <a:p>
            <a:pPr marL="514350" indent="-514350">
              <a:buAutoNum type="arabicPeriod"/>
            </a:pPr>
            <a:r>
              <a:rPr lang="en-US" dirty="0"/>
              <a:t>May pose catastrophic losses to fish populations</a:t>
            </a:r>
          </a:p>
        </p:txBody>
      </p:sp>
    </p:spTree>
    <p:extLst>
      <p:ext uri="{BB962C8B-B14F-4D97-AF65-F5344CB8AC3E}">
        <p14:creationId xmlns:p14="http://schemas.microsoft.com/office/powerpoint/2010/main" val="122774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do we prevent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u="sng" dirty="0">
                <a:solidFill>
                  <a:srgbClr val="FF0000"/>
                </a:solidFill>
              </a:rPr>
              <a:t>Biosecurity!</a:t>
            </a:r>
            <a:endParaRPr lang="en-US" sz="4400" b="1" i="1" u="sng" dirty="0">
              <a:solidFill>
                <a:srgbClr val="FF0000"/>
              </a:solidFill>
            </a:endParaRPr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1396406" y="2244987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18497">
            <a:off x="-21071" y="3049195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059338">
            <a:off x="515408" y="1551463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366858">
            <a:off x="1473268" y="3872044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498202">
            <a:off x="4913771" y="1578522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111158">
            <a:off x="5402565" y="4485811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299824">
            <a:off x="4013558" y="3309824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705104">
            <a:off x="6098440" y="3027561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918102">
            <a:off x="6449912" y="623602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818362">
            <a:off x="2978253" y="4237171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037955">
            <a:off x="2725069" y="5393771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675230">
            <a:off x="5931039" y="5297082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111158">
            <a:off x="-79750" y="5335007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6" b="89239" l="0" r="99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041187">
            <a:off x="-427198" y="624356"/>
            <a:ext cx="315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9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535" y="294472"/>
            <a:ext cx="8534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</a:rPr>
              <a:t>HATCHERY OUTSIDE BIOSECURITY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Weirs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Barriers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Covered Water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Bird Netting / Roof over ponds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Fish Health Inspections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Disinfection of all equipment-trucks and stocking hoses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25359" y="4478444"/>
            <a:ext cx="2550432" cy="1885950"/>
          </a:xfrm>
          <a:prstGeom prst="rect">
            <a:avLst/>
          </a:prstGeom>
        </p:spPr>
      </p:pic>
      <p:pic>
        <p:nvPicPr>
          <p:cNvPr id="4102" name="Picture 6" descr="Image result for pictures of aquatic invasive spec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572000"/>
            <a:ext cx="3510615" cy="21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pictures of aquatic invasive spec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217058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335" y="4146203"/>
            <a:ext cx="3403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1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HATCHERY INSIDE BIOSECURITY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208" y="1066800"/>
            <a:ext cx="4800600" cy="4876801"/>
          </a:xfrm>
        </p:spPr>
        <p:txBody>
          <a:bodyPr/>
          <a:lstStyle/>
          <a:p>
            <a:r>
              <a:rPr lang="en-US" dirty="0"/>
              <a:t>Prevention is key to Biosecurity.  Don’t bring it into your facility!</a:t>
            </a:r>
          </a:p>
          <a:p>
            <a:r>
              <a:rPr lang="en-US" dirty="0"/>
              <a:t>Chemically disinfect equipment, eggs and human bodies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nwiese\Documents\Mora\Pics\01_29_17\20170127_1333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52434" y="2442634"/>
            <a:ext cx="555413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30" y="4267200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52403" y="4533900"/>
            <a:ext cx="25146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267200"/>
            <a:ext cx="342020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4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Good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written plan and training program</a:t>
            </a:r>
          </a:p>
          <a:p>
            <a:r>
              <a:rPr lang="en-US" dirty="0"/>
              <a:t>Good organization</a:t>
            </a:r>
          </a:p>
          <a:p>
            <a:r>
              <a:rPr lang="en-US" dirty="0"/>
              <a:t>Separate Nets, buckets, brooms for rearing containers</a:t>
            </a:r>
          </a:p>
          <a:p>
            <a:r>
              <a:rPr lang="en-US" dirty="0"/>
              <a:t>Foot baths for doorways</a:t>
            </a:r>
          </a:p>
          <a:p>
            <a:r>
              <a:rPr lang="en-US" dirty="0"/>
              <a:t>Cover and exclude predators</a:t>
            </a:r>
          </a:p>
          <a:p>
            <a:r>
              <a:rPr lang="en-US" dirty="0"/>
              <a:t>Can at least minimize exposure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37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868</Words>
  <Application>Microsoft Office PowerPoint</Application>
  <PresentationFormat>On-screen Show (4:3)</PresentationFormat>
  <Paragraphs>262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THE LIST AFFECTING HATCHERIES Fish Disease (Bacteria, Virus, Parasites)</vt:lpstr>
      <vt:lpstr>AIS/PATHOGEN MONITORING FISH HATCHERIES</vt:lpstr>
      <vt:lpstr>Potential AIS/Pathogen Effects on Hatcheries</vt:lpstr>
      <vt:lpstr>How do we prevent this?</vt:lpstr>
      <vt:lpstr>PowerPoint Presentation</vt:lpstr>
      <vt:lpstr>HATCHERY INSIDE BIOSECURITY</vt:lpstr>
      <vt:lpstr>Good Practices</vt:lpstr>
      <vt:lpstr>PowerPoint Presentation</vt:lpstr>
      <vt:lpstr>PowerPoint Presentation</vt:lpstr>
      <vt:lpstr>PowerPoint Presentation</vt:lpstr>
      <vt:lpstr>Get some Color-Coded Buckets</vt:lpstr>
      <vt:lpstr>Keep it Simple!</vt:lpstr>
      <vt:lpstr>HACCP</vt:lpstr>
      <vt:lpstr> Fully Recirculating System</vt:lpstr>
      <vt:lpstr> Fully Recirculating System</vt:lpstr>
      <vt:lpstr> Fully Recirculating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Fish &amp; Wildlife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Wiese, Nathan</dc:creator>
  <cp:lastModifiedBy>adam.ringia@gmail.com</cp:lastModifiedBy>
  <cp:revision>90</cp:revision>
  <dcterms:created xsi:type="dcterms:W3CDTF">2016-10-17T19:54:10Z</dcterms:created>
  <dcterms:modified xsi:type="dcterms:W3CDTF">2019-08-01T15:42:59Z</dcterms:modified>
</cp:coreProperties>
</file>